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sldIdLst>
    <p:sldId id="260" r:id="rId2"/>
    <p:sldId id="258" r:id="rId3"/>
    <p:sldId id="261" r:id="rId4"/>
    <p:sldId id="259" r:id="rId5"/>
    <p:sldId id="256"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3F65"/>
    <a:srgbClr val="990000"/>
    <a:srgbClr val="800000"/>
    <a:srgbClr val="27245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152" y="-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981200"/>
            <a:ext cx="7772400" cy="1876428"/>
          </a:xfrm>
        </p:spPr>
        <p:txBody>
          <a:bodyPr anchor="b">
            <a:sp3d contourW="8890">
              <a:contourClr>
                <a:schemeClr val="accent3">
                  <a:shade val="55000"/>
                </a:schemeClr>
              </a:contourClr>
            </a:sp3d>
          </a:bodyPr>
          <a:lstStyle>
            <a:lvl1pPr algn="ctr">
              <a:defRPr sz="4400" dirty="0">
                <a:ln w="15875" cmpd="sng">
                  <a:solidFill>
                    <a:srgbClr val="FFFFFF"/>
                  </a:solidFill>
                  <a:prstDash val="solid"/>
                </a:ln>
                <a:solidFill>
                  <a:srgbClr val="FFFFFF"/>
                </a:solidFill>
                <a:effectLst>
                  <a:outerShdw blurRad="31750" dir="3600000" algn="tl" rotWithShape="0">
                    <a:srgbClr val="000000">
                      <a:alpha val="60000"/>
                    </a:srgbClr>
                  </a:outerShdw>
                </a:effectLst>
              </a:defRPr>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857628"/>
            <a:ext cx="6400800" cy="1753200"/>
          </a:xfrm>
        </p:spPr>
        <p:txBody>
          <a:bodyPr/>
          <a:lstStyle>
            <a:lvl1pPr marL="0" indent="0" algn="ctr">
              <a:buNone/>
              <a:defRPr sz="2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86644" y="274640"/>
            <a:ext cx="1400156" cy="5851525"/>
          </a:xfrm>
        </p:spPr>
        <p:txBody>
          <a:bodyPr vert="eaVert"/>
          <a:lstStyle>
            <a:lvl1pPr>
              <a:defRPr lang="zh-CN" altLang="en-US" dirty="0">
                <a:ln w="15875" cmpd="sng">
                  <a:solidFill>
                    <a:srgbClr val="FFFFFF"/>
                  </a:solidFill>
                  <a:prstDash val="solid"/>
                </a:ln>
                <a:solidFill>
                  <a:srgbClr val="FFFFFF"/>
                </a:solidFill>
                <a:effectLst>
                  <a:outerShdw blurRad="31750" dir="3600000" algn="tl" rotWithShape="0">
                    <a:srgbClr val="000000">
                      <a:alpha val="60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0"/>
            <a:ext cx="6829444"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3854150"/>
            <a:ext cx="7772400" cy="1860850"/>
          </a:xfrm>
        </p:spPr>
        <p:txBody>
          <a:bodyPr anchor="t"/>
          <a:lstStyle>
            <a:lvl1pPr algn="l">
              <a:defRPr sz="44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2356428"/>
            <a:ext cx="7772400" cy="1501200"/>
          </a:xfrm>
        </p:spPr>
        <p:txBody>
          <a:bodyPr anchor="b"/>
          <a:lstStyle>
            <a:lvl1pPr marL="0" indent="0" algn="l">
              <a:buNone/>
              <a:defRPr sz="2000">
                <a:solidFill>
                  <a:schemeClr val="tx2"/>
                </a:solidFill>
              </a:defRPr>
            </a:lvl1pPr>
            <a:lvl2pPr marL="457200" indent="0" algn="l">
              <a:buNone/>
              <a:defRPr sz="1800">
                <a:solidFill>
                  <a:schemeClr val="tx2"/>
                </a:solidFill>
              </a:defRPr>
            </a:lvl2pPr>
            <a:lvl3pPr marL="914400" indent="0" algn="l">
              <a:buNone/>
              <a:defRPr sz="1600">
                <a:solidFill>
                  <a:schemeClr val="tx2"/>
                </a:solidFill>
              </a:defRPr>
            </a:lvl3pPr>
            <a:lvl4pPr marL="1371600" indent="0" algn="l">
              <a:buNone/>
              <a:defRPr sz="1400">
                <a:solidFill>
                  <a:schemeClr val="tx2"/>
                </a:solidFill>
              </a:defRPr>
            </a:lvl4pPr>
            <a:lvl5pPr marL="1828800" indent="0" algn="l">
              <a:buNone/>
              <a:defRPr sz="1400">
                <a:solidFill>
                  <a:schemeClr val="tx2"/>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2016/4/1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2016/4/1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2016/4/1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26258" y="381000"/>
            <a:ext cx="2667000" cy="1833554"/>
          </a:xfrm>
        </p:spPr>
        <p:txBody>
          <a:bodyPr anchor="ctr">
            <a:scene3d>
              <a:camera prst="orthographicFront"/>
              <a:lightRig rig="soft" dir="tl">
                <a:rot lat="0" lon="0" rev="0"/>
              </a:lightRig>
            </a:scene3d>
            <a:sp3d contourW="8890">
              <a:contourClr>
                <a:schemeClr val="accent3">
                  <a:shade val="55000"/>
                </a:schemeClr>
              </a:contourClr>
            </a:sp3d>
          </a:bodyPr>
          <a:lstStyle>
            <a:lvl1pPr algn="l">
              <a:defRPr sz="3200" b="1" kern="1200" cap="all" spc="50">
                <a:ln w="15875">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3352800" y="380999"/>
            <a:ext cx="5410200" cy="574516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326258" y="2214554"/>
            <a:ext cx="2667000" cy="391218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grpSp>
        <p:nvGrpSpPr>
          <p:cNvPr id="8" name="组合 7"/>
          <p:cNvGrpSpPr/>
          <p:nvPr/>
        </p:nvGrpSpPr>
        <p:grpSpPr>
          <a:xfrm>
            <a:off x="1580474" y="553734"/>
            <a:ext cx="7349244" cy="4741531"/>
            <a:chOff x="428596" y="553734"/>
            <a:chExt cx="7349244" cy="4741531"/>
          </a:xfrm>
        </p:grpSpPr>
        <p:sp>
          <p:nvSpPr>
            <p:cNvPr id="16" name="矩形 15"/>
            <p:cNvSpPr/>
            <p:nvPr userDrawn="1"/>
          </p:nvSpPr>
          <p:spPr>
            <a:xfrm rot="21480000">
              <a:off x="428596" y="580356"/>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sp>
          <p:nvSpPr>
            <p:cNvPr id="17" name="矩形 16"/>
            <p:cNvSpPr/>
            <p:nvPr userDrawn="1"/>
          </p:nvSpPr>
          <p:spPr>
            <a:xfrm rot="21540000">
              <a:off x="437473" y="571479"/>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sp>
          <p:nvSpPr>
            <p:cNvPr id="18" name="矩形 17"/>
            <p:cNvSpPr/>
            <p:nvPr userDrawn="1"/>
          </p:nvSpPr>
          <p:spPr>
            <a:xfrm>
              <a:off x="437481" y="553734"/>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grpSp>
      <p:sp>
        <p:nvSpPr>
          <p:cNvPr id="3" name="图片占位符 2"/>
          <p:cNvSpPr>
            <a:spLocks noGrp="1"/>
          </p:cNvSpPr>
          <p:nvPr>
            <p:ph type="pic" idx="1"/>
          </p:nvPr>
        </p:nvSpPr>
        <p:spPr>
          <a:xfrm>
            <a:off x="1651912" y="612776"/>
            <a:ext cx="7215238" cy="4602175"/>
          </a:xfrm>
          <a:solidFill>
            <a:schemeClr val="bg2">
              <a:tint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useBgFill="1">
        <p:nvSpPr>
          <p:cNvPr id="2" name="标题 1"/>
          <p:cNvSpPr>
            <a:spLocks noGrp="1"/>
          </p:cNvSpPr>
          <p:nvPr>
            <p:ph type="title"/>
          </p:nvPr>
        </p:nvSpPr>
        <p:spPr>
          <a:xfrm>
            <a:off x="0" y="595295"/>
            <a:ext cx="1357290" cy="5691227"/>
          </a:xfrm>
          <a:noFill/>
        </p:spPr>
        <p:txBody>
          <a:bodyPr vert="eaVert" anchor="ctr">
            <a:noAutofit/>
          </a:bodyPr>
          <a:lstStyle>
            <a:lvl1pPr algn="l">
              <a:defRPr lang="zh-CN" altLang="en-US" sz="320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1714480" y="5481658"/>
            <a:ext cx="7215238" cy="804862"/>
          </a:xfrm>
        </p:spPr>
        <p:txBody>
          <a:bodyPr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72440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8878" y="6483997"/>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530820CF-B880-4189-942D-D702A7CBA730}" type="datetimeFigureOut">
              <a:rPr lang="zh-CN" altLang="en-US" smtClean="0"/>
              <a:pPr/>
              <a:t>2016/4/1</a:t>
            </a:fld>
            <a:endParaRPr lang="zh-CN" altLang="en-US"/>
          </a:p>
        </p:txBody>
      </p:sp>
      <p:sp>
        <p:nvSpPr>
          <p:cNvPr id="5" name="页脚占位符 4"/>
          <p:cNvSpPr>
            <a:spLocks noGrp="1"/>
          </p:cNvSpPr>
          <p:nvPr>
            <p:ph type="ftr" sz="quarter" idx="3"/>
          </p:nvPr>
        </p:nvSpPr>
        <p:spPr>
          <a:xfrm>
            <a:off x="3124200" y="6483997"/>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992644" y="6483997"/>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90000"/>
        <a:buFont typeface="Cambria"/>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100000"/>
        <a:buFont typeface="Cambria"/>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Ï"/>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90000"/>
        <a:buFont typeface="Calibri"/>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100000"/>
        <a:buFont typeface="Cambria"/>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38468;&#34920;&#65306;2011&#32423;&#27605;&#19994;&#32508;&#21512;&#32771;&#35797;&#20813;&#32771;&#21517;&#21333;.pdf"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753120"/>
          </a:xfrm>
        </p:spPr>
        <p:txBody>
          <a:bodyPr>
            <a:normAutofit fontScale="85000" lnSpcReduction="10000"/>
          </a:bodyPr>
          <a:lstStyle/>
          <a:p>
            <a:pPr marL="0" indent="355600" algn="ctr" fontAlgn="base">
              <a:lnSpc>
                <a:spcPct val="90000"/>
              </a:lnSpc>
              <a:spcBef>
                <a:spcPct val="0"/>
              </a:spcBef>
              <a:spcAft>
                <a:spcPct val="0"/>
              </a:spcAft>
              <a:buClrTx/>
              <a:buSzTx/>
              <a:buNone/>
            </a:pPr>
            <a:r>
              <a:rPr lang="en-US" altLang="zh-CN" sz="3000" b="1" dirty="0" smtClean="0">
                <a:solidFill>
                  <a:srgbClr val="1D3F65"/>
                </a:solidFill>
                <a:latin typeface="微软雅黑" pitchFamily="34" charset="-122"/>
                <a:ea typeface="微软雅黑" pitchFamily="34" charset="-122"/>
              </a:rPr>
              <a:t>“</a:t>
            </a:r>
            <a:r>
              <a:rPr lang="zh-CN" altLang="en-US" sz="3000" b="1" dirty="0" smtClean="0">
                <a:solidFill>
                  <a:srgbClr val="1D3F65"/>
                </a:solidFill>
                <a:latin typeface="微软雅黑" pitchFamily="34" charset="-122"/>
                <a:ea typeface="微软雅黑" pitchFamily="34" charset="-122"/>
              </a:rPr>
              <a:t>执业医师</a:t>
            </a:r>
            <a:r>
              <a:rPr lang="en-US" altLang="zh-CN" sz="3000" b="1" dirty="0" smtClean="0">
                <a:solidFill>
                  <a:srgbClr val="1D3F65"/>
                </a:solidFill>
                <a:latin typeface="微软雅黑" pitchFamily="34" charset="-122"/>
                <a:ea typeface="微软雅黑" pitchFamily="34" charset="-122"/>
              </a:rPr>
              <a:t>”</a:t>
            </a:r>
            <a:r>
              <a:rPr lang="zh-CN" altLang="en-US" sz="3000" b="1" dirty="0" smtClean="0">
                <a:solidFill>
                  <a:srgbClr val="1D3F65"/>
                </a:solidFill>
                <a:latin typeface="微软雅黑" pitchFamily="34" charset="-122"/>
                <a:ea typeface="微软雅黑" pitchFamily="34" charset="-122"/>
              </a:rPr>
              <a:t>分阶段考试</a:t>
            </a:r>
            <a:endParaRPr lang="en-US" altLang="zh-CN" sz="3000" b="1" dirty="0" smtClean="0">
              <a:solidFill>
                <a:srgbClr val="1D3F65"/>
              </a:solidFill>
              <a:latin typeface="微软雅黑" pitchFamily="34" charset="-122"/>
              <a:ea typeface="微软雅黑" pitchFamily="34" charset="-122"/>
            </a:endParaRPr>
          </a:p>
          <a:p>
            <a:pPr marL="0" indent="355600" algn="ctr" fontAlgn="base">
              <a:lnSpc>
                <a:spcPct val="90000"/>
              </a:lnSpc>
              <a:spcBef>
                <a:spcPct val="0"/>
              </a:spcBef>
              <a:spcAft>
                <a:spcPct val="0"/>
              </a:spcAft>
              <a:buClrTx/>
              <a:buSzTx/>
              <a:buNone/>
            </a:pPr>
            <a:r>
              <a:rPr lang="en-US" altLang="zh-CN" sz="1000" b="1" dirty="0" smtClean="0">
                <a:solidFill>
                  <a:srgbClr val="1D3F65"/>
                </a:solidFill>
                <a:latin typeface="微软雅黑" pitchFamily="34" charset="-122"/>
                <a:ea typeface="微软雅黑" pitchFamily="34" charset="-122"/>
              </a:rPr>
              <a:t> </a:t>
            </a:r>
          </a:p>
          <a:p>
            <a:pPr>
              <a:lnSpc>
                <a:spcPct val="150000"/>
              </a:lnSpc>
              <a:buNone/>
            </a:pPr>
            <a:r>
              <a:rPr lang="zh-CN" altLang="en-US" sz="2000" dirty="0" smtClean="0">
                <a:solidFill>
                  <a:srgbClr val="1D3F65"/>
                </a:solidFill>
                <a:latin typeface="微软雅黑" pitchFamily="34" charset="-122"/>
                <a:ea typeface="微软雅黑" pitchFamily="34" charset="-122"/>
              </a:rPr>
              <a:t>  </a:t>
            </a:r>
            <a:r>
              <a:rPr lang="zh-CN" altLang="en-US" sz="2400" dirty="0" smtClean="0">
                <a:solidFill>
                  <a:srgbClr val="1D3F65"/>
                </a:solidFill>
                <a:latin typeface="微软雅黑" pitchFamily="34" charset="-122"/>
                <a:ea typeface="微软雅黑" pitchFamily="34" charset="-122"/>
              </a:rPr>
              <a:t>▶  </a:t>
            </a:r>
            <a:r>
              <a:rPr lang="zh-CN" altLang="en-US" sz="2000" dirty="0" smtClean="0">
                <a:solidFill>
                  <a:srgbClr val="1D3F65"/>
                </a:solidFill>
                <a:latin typeface="微软雅黑" pitchFamily="34" charset="-122"/>
                <a:ea typeface="微软雅黑" pitchFamily="34" charset="-122"/>
              </a:rPr>
              <a:t>国家卫计委、国家医学考试中心要求，我校作为</a:t>
            </a:r>
            <a:r>
              <a:rPr lang="en-US" altLang="zh-CN" sz="2000" dirty="0" smtClean="0">
                <a:solidFill>
                  <a:srgbClr val="1D3F65"/>
                </a:solidFill>
                <a:latin typeface="微软雅黑" pitchFamily="34" charset="-122"/>
                <a:ea typeface="微软雅黑" pitchFamily="34" charset="-122"/>
              </a:rPr>
              <a:t>“</a:t>
            </a:r>
            <a:r>
              <a:rPr lang="zh-CN" altLang="en-US" sz="2000" dirty="0" smtClean="0">
                <a:solidFill>
                  <a:srgbClr val="1D3F65"/>
                </a:solidFill>
                <a:latin typeface="微软雅黑" pitchFamily="34" charset="-122"/>
                <a:ea typeface="微软雅黑" pitchFamily="34" charset="-122"/>
              </a:rPr>
              <a:t>执业医师</a:t>
            </a:r>
            <a:r>
              <a:rPr lang="en-US" altLang="zh-CN" sz="2000" dirty="0" smtClean="0">
                <a:solidFill>
                  <a:srgbClr val="1D3F65"/>
                </a:solidFill>
                <a:latin typeface="微软雅黑" pitchFamily="34" charset="-122"/>
                <a:ea typeface="微软雅黑" pitchFamily="34" charset="-122"/>
              </a:rPr>
              <a:t>”</a:t>
            </a:r>
            <a:r>
              <a:rPr lang="zh-CN" altLang="en-US" sz="2000" dirty="0" smtClean="0">
                <a:solidFill>
                  <a:srgbClr val="1D3F65"/>
                </a:solidFill>
                <a:latin typeface="微软雅黑" pitchFamily="34" charset="-122"/>
                <a:ea typeface="微软雅黑" pitchFamily="34" charset="-122"/>
              </a:rPr>
              <a:t>分阶段考试试点单位，从</a:t>
            </a:r>
            <a:r>
              <a:rPr lang="en-US" altLang="zh-CN" sz="2000" dirty="0" smtClean="0">
                <a:solidFill>
                  <a:srgbClr val="1D3F65"/>
                </a:solidFill>
                <a:latin typeface="微软雅黑" pitchFamily="34" charset="-122"/>
                <a:ea typeface="微软雅黑" pitchFamily="34" charset="-122"/>
              </a:rPr>
              <a:t>2015</a:t>
            </a:r>
            <a:r>
              <a:rPr lang="zh-CN" altLang="en-US" sz="2000" dirty="0" smtClean="0">
                <a:solidFill>
                  <a:srgbClr val="1D3F65"/>
                </a:solidFill>
                <a:latin typeface="微软雅黑" pitchFamily="34" charset="-122"/>
                <a:ea typeface="微软雅黑" pitchFamily="34" charset="-122"/>
              </a:rPr>
              <a:t>年开</a:t>
            </a:r>
            <a:r>
              <a:rPr lang="zh-CN" altLang="en-US" sz="2000" dirty="0" smtClean="0">
                <a:solidFill>
                  <a:srgbClr val="1D3F65"/>
                </a:solidFill>
                <a:latin typeface="微软雅黑" pitchFamily="34" charset="-122"/>
                <a:ea typeface="微软雅黑" pitchFamily="34" charset="-122"/>
              </a:rPr>
              <a:t>始参加</a:t>
            </a:r>
            <a:r>
              <a:rPr lang="zh-CN" altLang="en-US" sz="2000" dirty="0" smtClean="0">
                <a:solidFill>
                  <a:srgbClr val="FF0000"/>
                </a:solidFill>
                <a:latin typeface="微软雅黑" pitchFamily="34" charset="-122"/>
                <a:ea typeface="微软雅黑" pitchFamily="34" charset="-122"/>
              </a:rPr>
              <a:t>国</a:t>
            </a:r>
            <a:r>
              <a:rPr lang="zh-CN" altLang="en-US" sz="2000" dirty="0" smtClean="0">
                <a:solidFill>
                  <a:srgbClr val="FF0000"/>
                </a:solidFill>
                <a:latin typeface="微软雅黑" pitchFamily="34" charset="-122"/>
                <a:ea typeface="微软雅黑" pitchFamily="34" charset="-122"/>
              </a:rPr>
              <a:t>家执业医师资格考试临床类别分阶段考试实证研究</a:t>
            </a:r>
            <a:r>
              <a:rPr lang="zh-CN" altLang="en-US" sz="2000" dirty="0" smtClean="0">
                <a:solidFill>
                  <a:srgbClr val="1D3F65"/>
                </a:solidFill>
                <a:latin typeface="微软雅黑" pitchFamily="34" charset="-122"/>
                <a:ea typeface="微软雅黑" pitchFamily="34" charset="-122"/>
              </a:rPr>
              <a:t>。</a:t>
            </a:r>
            <a:r>
              <a:rPr lang="en-US" altLang="zh-CN" sz="2000" dirty="0" smtClean="0">
                <a:solidFill>
                  <a:srgbClr val="1D3F65"/>
                </a:solidFill>
                <a:latin typeface="微软雅黑" pitchFamily="34" charset="-122"/>
                <a:ea typeface="微软雅黑" pitchFamily="34" charset="-122"/>
              </a:rPr>
              <a:t>2015</a:t>
            </a:r>
            <a:r>
              <a:rPr lang="zh-CN" altLang="en-US" sz="2000" dirty="0" smtClean="0">
                <a:solidFill>
                  <a:srgbClr val="1D3F65"/>
                </a:solidFill>
                <a:latin typeface="微软雅黑" pitchFamily="34" charset="-122"/>
                <a:ea typeface="微软雅黑" pitchFamily="34" charset="-122"/>
              </a:rPr>
              <a:t>年</a:t>
            </a:r>
            <a:r>
              <a:rPr lang="en-US" altLang="zh-CN" sz="2000" dirty="0" smtClean="0">
                <a:solidFill>
                  <a:srgbClr val="1D3F65"/>
                </a:solidFill>
                <a:latin typeface="微软雅黑" pitchFamily="34" charset="-122"/>
                <a:ea typeface="微软雅黑" pitchFamily="34" charset="-122"/>
              </a:rPr>
              <a:t>4</a:t>
            </a:r>
            <a:r>
              <a:rPr lang="zh-CN" altLang="en-US" sz="2000" dirty="0" smtClean="0">
                <a:solidFill>
                  <a:srgbClr val="1D3F65"/>
                </a:solidFill>
                <a:latin typeface="微软雅黑" pitchFamily="34" charset="-122"/>
                <a:ea typeface="微软雅黑" pitchFamily="34" charset="-122"/>
              </a:rPr>
              <a:t>月底</a:t>
            </a:r>
            <a:r>
              <a:rPr lang="zh-CN" altLang="en-US" sz="2000" dirty="0" smtClean="0">
                <a:solidFill>
                  <a:srgbClr val="1D3F65"/>
                </a:solidFill>
                <a:latin typeface="微软雅黑" pitchFamily="34" charset="-122"/>
                <a:ea typeface="微软雅黑" pitchFamily="34" charset="-122"/>
              </a:rPr>
              <a:t>，国家卫计委、</a:t>
            </a:r>
            <a:r>
              <a:rPr lang="zh-CN" altLang="en-US" sz="2000" dirty="0" smtClean="0">
                <a:solidFill>
                  <a:srgbClr val="1D3F65"/>
                </a:solidFill>
                <a:latin typeface="微软雅黑" pitchFamily="34" charset="-122"/>
                <a:ea typeface="微软雅黑" pitchFamily="34" charset="-122"/>
              </a:rPr>
              <a:t>教育部</a:t>
            </a:r>
            <a:r>
              <a:rPr lang="zh-CN" altLang="en-US" sz="2000" dirty="0" smtClean="0">
                <a:solidFill>
                  <a:srgbClr val="1D3F65"/>
                </a:solidFill>
                <a:latin typeface="微软雅黑" pitchFamily="34" charset="-122"/>
                <a:ea typeface="微软雅黑" pitchFamily="34" charset="-122"/>
              </a:rPr>
              <a:t>、国</a:t>
            </a:r>
            <a:r>
              <a:rPr lang="zh-CN" altLang="en-US" sz="2000" dirty="0" smtClean="0">
                <a:solidFill>
                  <a:srgbClr val="1D3F65"/>
                </a:solidFill>
                <a:latin typeface="微软雅黑" pitchFamily="34" charset="-122"/>
                <a:ea typeface="微软雅黑" pitchFamily="34" charset="-122"/>
              </a:rPr>
              <a:t>家医学考试中心等部门牵头，在全国</a:t>
            </a:r>
            <a:r>
              <a:rPr lang="en-US" altLang="zh-CN" sz="2000" dirty="0" smtClean="0">
                <a:solidFill>
                  <a:srgbClr val="1D3F65"/>
                </a:solidFill>
                <a:latin typeface="微软雅黑" pitchFamily="34" charset="-122"/>
                <a:ea typeface="微软雅黑" pitchFamily="34" charset="-122"/>
              </a:rPr>
              <a:t>167</a:t>
            </a:r>
            <a:r>
              <a:rPr lang="zh-CN" altLang="en-US" sz="2000" dirty="0" smtClean="0">
                <a:solidFill>
                  <a:srgbClr val="1D3F65"/>
                </a:solidFill>
                <a:latin typeface="微软雅黑" pitchFamily="34" charset="-122"/>
                <a:ea typeface="微软雅黑" pitchFamily="34" charset="-122"/>
              </a:rPr>
              <a:t>所医学院校中选取</a:t>
            </a:r>
            <a:r>
              <a:rPr lang="en-US" altLang="zh-CN" sz="2000" dirty="0" smtClean="0">
                <a:solidFill>
                  <a:srgbClr val="1D3F65"/>
                </a:solidFill>
                <a:latin typeface="微软雅黑" pitchFamily="34" charset="-122"/>
                <a:ea typeface="微软雅黑" pitchFamily="34" charset="-122"/>
              </a:rPr>
              <a:t>14</a:t>
            </a:r>
            <a:r>
              <a:rPr lang="zh-CN" altLang="en-US" sz="2000" dirty="0" smtClean="0">
                <a:solidFill>
                  <a:srgbClr val="1D3F65"/>
                </a:solidFill>
                <a:latin typeface="微软雅黑" pitchFamily="34" charset="-122"/>
                <a:ea typeface="微软雅黑" pitchFamily="34" charset="-122"/>
              </a:rPr>
              <a:t>所包括我校在内的医学院校作为首批国家临床执业医师资格分阶段考试实证研究试点单位开展实证研究相关工作，今年</a:t>
            </a:r>
            <a:r>
              <a:rPr lang="zh-CN" altLang="en-US" sz="2000" dirty="0" smtClean="0">
                <a:solidFill>
                  <a:srgbClr val="1D3F65"/>
                </a:solidFill>
                <a:latin typeface="微软雅黑" pitchFamily="34" charset="-122"/>
                <a:ea typeface="微软雅黑" pitchFamily="34" charset="-122"/>
              </a:rPr>
              <a:t>增加至</a:t>
            </a:r>
            <a:r>
              <a:rPr lang="en-US" altLang="zh-CN" sz="2000" dirty="0" smtClean="0">
                <a:solidFill>
                  <a:srgbClr val="1D3F65"/>
                </a:solidFill>
                <a:latin typeface="微软雅黑" pitchFamily="34" charset="-122"/>
                <a:ea typeface="微软雅黑" pitchFamily="34" charset="-122"/>
              </a:rPr>
              <a:t>33</a:t>
            </a:r>
            <a:r>
              <a:rPr lang="zh-CN" altLang="en-US" sz="2000" dirty="0" smtClean="0">
                <a:solidFill>
                  <a:srgbClr val="1D3F65"/>
                </a:solidFill>
                <a:latin typeface="微软雅黑" pitchFamily="34" charset="-122"/>
                <a:ea typeface="微软雅黑" pitchFamily="34" charset="-122"/>
              </a:rPr>
              <a:t>所。</a:t>
            </a:r>
            <a:endParaRPr lang="en-US" altLang="zh-CN" sz="1050" dirty="0" smtClean="0">
              <a:solidFill>
                <a:srgbClr val="1D3F65"/>
              </a:solidFill>
              <a:latin typeface="微软雅黑" pitchFamily="34" charset="-122"/>
              <a:ea typeface="微软雅黑" pitchFamily="34" charset="-122"/>
            </a:endParaRPr>
          </a:p>
          <a:p>
            <a:pPr>
              <a:lnSpc>
                <a:spcPct val="150000"/>
              </a:lnSpc>
              <a:buNone/>
            </a:pPr>
            <a:r>
              <a:rPr lang="zh-CN" altLang="en-US" sz="2000" dirty="0" smtClean="0">
                <a:solidFill>
                  <a:srgbClr val="1D3F65"/>
                </a:solidFill>
                <a:latin typeface="微软雅黑" pitchFamily="34" charset="-122"/>
                <a:ea typeface="微软雅黑" pitchFamily="34" charset="-122"/>
              </a:rPr>
              <a:t>  </a:t>
            </a:r>
            <a:r>
              <a:rPr lang="zh-CN" altLang="en-US" sz="2400" dirty="0" smtClean="0">
                <a:solidFill>
                  <a:srgbClr val="1D3F65"/>
                </a:solidFill>
                <a:latin typeface="微软雅黑" pitchFamily="34" charset="-122"/>
                <a:ea typeface="微软雅黑" pitchFamily="34" charset="-122"/>
              </a:rPr>
              <a:t>▶</a:t>
            </a:r>
            <a:r>
              <a:rPr lang="zh-CN" altLang="en-US" sz="2000" dirty="0" smtClean="0">
                <a:solidFill>
                  <a:srgbClr val="1D3F65"/>
                </a:solidFill>
                <a:latin typeface="微软雅黑" pitchFamily="34" charset="-122"/>
                <a:ea typeface="微软雅黑" pitchFamily="34" charset="-122"/>
              </a:rPr>
              <a:t>  执业医师资格考试分阶段考试改革，将打破以往本科毕业后一年参加考试的传统，增加学生</a:t>
            </a:r>
            <a:r>
              <a:rPr lang="zh-CN" altLang="en-US" sz="2000" dirty="0" smtClean="0">
                <a:solidFill>
                  <a:srgbClr val="FF0000"/>
                </a:solidFill>
                <a:latin typeface="微软雅黑" pitchFamily="34" charset="-122"/>
                <a:ea typeface="微软雅黑" pitchFamily="34" charset="-122"/>
              </a:rPr>
              <a:t>进入临床实习前</a:t>
            </a:r>
            <a:r>
              <a:rPr lang="zh-CN" altLang="en-US" sz="2000" dirty="0" smtClean="0">
                <a:solidFill>
                  <a:srgbClr val="1D3F65"/>
                </a:solidFill>
                <a:latin typeface="微软雅黑" pitchFamily="34" charset="-122"/>
                <a:ea typeface="微软雅黑" pitchFamily="34" charset="-122"/>
              </a:rPr>
              <a:t>理论与实践考核两方面的考试，考试通过，取得</a:t>
            </a:r>
            <a:r>
              <a:rPr lang="zh-CN" altLang="en-US" sz="2000" dirty="0" smtClean="0">
                <a:solidFill>
                  <a:srgbClr val="FF0000"/>
                </a:solidFill>
                <a:latin typeface="微软雅黑" pitchFamily="34" charset="-122"/>
                <a:ea typeface="微软雅黑" pitchFamily="34" charset="-122"/>
              </a:rPr>
              <a:t>实习医师执照</a:t>
            </a:r>
            <a:r>
              <a:rPr lang="zh-CN" altLang="en-US" sz="2000" dirty="0" smtClean="0">
                <a:solidFill>
                  <a:srgbClr val="1D3F65"/>
                </a:solidFill>
                <a:latin typeface="微软雅黑" pitchFamily="34" charset="-122"/>
                <a:ea typeface="微软雅黑" pitchFamily="34" charset="-122"/>
              </a:rPr>
              <a:t>，方可进入临床实习。</a:t>
            </a:r>
            <a:endParaRPr lang="en-US" altLang="zh-CN" sz="2000" dirty="0" smtClean="0">
              <a:solidFill>
                <a:srgbClr val="1D3F65"/>
              </a:solidFill>
              <a:latin typeface="微软雅黑" pitchFamily="34" charset="-122"/>
              <a:ea typeface="微软雅黑" pitchFamily="34" charset="-122"/>
            </a:endParaRPr>
          </a:p>
          <a:p>
            <a:pPr>
              <a:lnSpc>
                <a:spcPct val="150000"/>
              </a:lnSpc>
              <a:buNone/>
            </a:pPr>
            <a:r>
              <a:rPr lang="zh-CN" altLang="en-US" sz="2400" dirty="0" smtClean="0">
                <a:solidFill>
                  <a:srgbClr val="1D3F65"/>
                </a:solidFill>
                <a:latin typeface="微软雅黑" pitchFamily="34" charset="-122"/>
                <a:ea typeface="微软雅黑" pitchFamily="34" charset="-122"/>
              </a:rPr>
              <a:t>  ▶</a:t>
            </a:r>
            <a:r>
              <a:rPr lang="en-US" altLang="zh-CN" sz="2000" dirty="0" smtClean="0">
                <a:solidFill>
                  <a:srgbClr val="1D3F65"/>
                </a:solidFill>
                <a:latin typeface="微软雅黑" pitchFamily="34" charset="-122"/>
                <a:ea typeface="微软雅黑" pitchFamily="34" charset="-122"/>
              </a:rPr>
              <a:t>  </a:t>
            </a:r>
            <a:r>
              <a:rPr lang="zh-CN" altLang="en-US" sz="2000" dirty="0" smtClean="0">
                <a:solidFill>
                  <a:srgbClr val="1D3F65"/>
                </a:solidFill>
                <a:latin typeface="微软雅黑" pitchFamily="34" charset="-122"/>
                <a:ea typeface="微软雅黑" pitchFamily="34" charset="-122"/>
              </a:rPr>
              <a:t>通过实证研究试点，促进修订</a:t>
            </a:r>
            <a:r>
              <a:rPr lang="en-US" altLang="zh-CN" sz="2000" dirty="0" smtClean="0">
                <a:solidFill>
                  <a:srgbClr val="1D3F65"/>
                </a:solidFill>
                <a:latin typeface="微软雅黑" pitchFamily="34" charset="-122"/>
                <a:ea typeface="微软雅黑" pitchFamily="34" charset="-122"/>
              </a:rPr>
              <a:t>《</a:t>
            </a:r>
            <a:r>
              <a:rPr lang="zh-CN" altLang="en-US" sz="2000" dirty="0" smtClean="0">
                <a:solidFill>
                  <a:srgbClr val="1D3F65"/>
                </a:solidFill>
                <a:latin typeface="微软雅黑" pitchFamily="34" charset="-122"/>
                <a:ea typeface="微软雅黑" pitchFamily="34" charset="-122"/>
              </a:rPr>
              <a:t>执业医师法</a:t>
            </a:r>
            <a:r>
              <a:rPr lang="en-US" altLang="zh-CN" sz="2000" dirty="0" smtClean="0">
                <a:solidFill>
                  <a:srgbClr val="1D3F65"/>
                </a:solidFill>
                <a:latin typeface="微软雅黑" pitchFamily="34" charset="-122"/>
                <a:ea typeface="微软雅黑" pitchFamily="34" charset="-122"/>
              </a:rPr>
              <a:t>》</a:t>
            </a:r>
            <a:r>
              <a:rPr lang="zh-CN" altLang="en-US" sz="2000" dirty="0" smtClean="0">
                <a:solidFill>
                  <a:srgbClr val="1D3F65"/>
                </a:solidFill>
                <a:latin typeface="微软雅黑" pitchFamily="34" charset="-122"/>
                <a:ea typeface="微软雅黑" pitchFamily="34" charset="-122"/>
              </a:rPr>
              <a:t>，并在</a:t>
            </a:r>
            <a:r>
              <a:rPr lang="en-US" altLang="zh-CN" sz="2000" dirty="0" smtClean="0">
                <a:solidFill>
                  <a:srgbClr val="1D3F65"/>
                </a:solidFill>
                <a:latin typeface="微软雅黑" pitchFamily="34" charset="-122"/>
                <a:ea typeface="微软雅黑" pitchFamily="34" charset="-122"/>
              </a:rPr>
              <a:t>2018</a:t>
            </a:r>
            <a:r>
              <a:rPr lang="zh-CN" altLang="en-US" sz="2000" dirty="0" smtClean="0">
                <a:solidFill>
                  <a:srgbClr val="1D3F65"/>
                </a:solidFill>
                <a:latin typeface="微软雅黑" pitchFamily="34" charset="-122"/>
                <a:ea typeface="微软雅黑" pitchFamily="34" charset="-122"/>
              </a:rPr>
              <a:t>年左右正式实施执业医师分段考试。</a:t>
            </a:r>
            <a:endParaRPr lang="en-US" altLang="zh-CN" sz="2000" dirty="0" smtClean="0">
              <a:solidFill>
                <a:srgbClr val="1D3F65"/>
              </a:solidFill>
              <a:latin typeface="微软雅黑" pitchFamily="34" charset="-122"/>
              <a:ea typeface="微软雅黑" pitchFamily="34" charset="-122"/>
            </a:endParaRPr>
          </a:p>
          <a:p>
            <a:pPr>
              <a:lnSpc>
                <a:spcPct val="150000"/>
              </a:lnSpc>
              <a:buNone/>
            </a:pPr>
            <a:r>
              <a:rPr lang="en-US" altLang="zh-CN" sz="1200" dirty="0" smtClean="0">
                <a:solidFill>
                  <a:srgbClr val="1D3F65"/>
                </a:solidFill>
                <a:latin typeface="微软雅黑" pitchFamily="34" charset="-122"/>
                <a:ea typeface="微软雅黑" pitchFamily="34" charset="-122"/>
              </a:rPr>
              <a:t> </a:t>
            </a:r>
          </a:p>
          <a:p>
            <a:pPr>
              <a:lnSpc>
                <a:spcPct val="150000"/>
              </a:lnSpc>
              <a:buNone/>
            </a:pPr>
            <a:r>
              <a:rPr lang="zh-CN" altLang="en-US" sz="2000" dirty="0" smtClean="0">
                <a:solidFill>
                  <a:srgbClr val="1D3F65"/>
                </a:solidFill>
                <a:latin typeface="微软雅黑" pitchFamily="34" charset="-122"/>
                <a:ea typeface="微软雅黑" pitchFamily="34" charset="-122"/>
              </a:rPr>
              <a:t>  （</a:t>
            </a:r>
            <a:r>
              <a:rPr lang="en-US" altLang="zh-CN" sz="2000" dirty="0" smtClean="0">
                <a:solidFill>
                  <a:srgbClr val="1D3F65"/>
                </a:solidFill>
                <a:latin typeface="微软雅黑" pitchFamily="34" charset="-122"/>
                <a:ea typeface="微软雅黑" pitchFamily="34" charset="-122"/>
              </a:rPr>
              <a:t>ps. </a:t>
            </a:r>
            <a:r>
              <a:rPr lang="zh-CN" altLang="en-US" sz="2000" dirty="0" smtClean="0">
                <a:solidFill>
                  <a:srgbClr val="1D3F65"/>
                </a:solidFill>
                <a:latin typeface="微软雅黑" pitchFamily="34" charset="-122"/>
                <a:ea typeface="微软雅黑" pitchFamily="34" charset="-122"/>
              </a:rPr>
              <a:t>分阶段考试考不过</a:t>
            </a:r>
            <a:r>
              <a:rPr lang="zh-CN" altLang="en-US" sz="2000" b="1" dirty="0" smtClean="0">
                <a:solidFill>
                  <a:srgbClr val="FF0000"/>
                </a:solidFill>
                <a:latin typeface="微软雅黑" pitchFamily="34" charset="-122"/>
                <a:ea typeface="微软雅黑" pitchFamily="34" charset="-122"/>
              </a:rPr>
              <a:t>不会造成不良后果，也不会影响毕业，</a:t>
            </a:r>
            <a:r>
              <a:rPr lang="zh-CN" altLang="en-US" sz="2000" dirty="0" smtClean="0">
                <a:solidFill>
                  <a:srgbClr val="1D3F65"/>
                </a:solidFill>
                <a:latin typeface="微软雅黑" pitchFamily="34" charset="-122"/>
                <a:ea typeface="微软雅黑" pitchFamily="34" charset="-122"/>
              </a:rPr>
              <a:t>但</a:t>
            </a:r>
            <a:r>
              <a:rPr lang="en-US" altLang="zh-CN" sz="2000" dirty="0" smtClean="0">
                <a:solidFill>
                  <a:srgbClr val="1D3F65"/>
                </a:solidFill>
                <a:latin typeface="微软雅黑" pitchFamily="34" charset="-122"/>
                <a:ea typeface="微软雅黑" pitchFamily="34" charset="-122"/>
              </a:rPr>
              <a:t>…</a:t>
            </a:r>
            <a:r>
              <a:rPr lang="zh-CN" altLang="en-US" sz="2000" dirty="0" smtClean="0">
                <a:solidFill>
                  <a:srgbClr val="1D3F65"/>
                </a:solidFill>
                <a:latin typeface="微软雅黑" pitchFamily="34" charset="-122"/>
                <a:ea typeface="微软雅黑" pitchFamily="34" charset="-122"/>
              </a:rPr>
              <a:t>请继续</a:t>
            </a:r>
            <a:r>
              <a:rPr lang="zh-CN" altLang="en-US" sz="2000" b="1" dirty="0" smtClean="0">
                <a:solidFill>
                  <a:srgbClr val="FF0000"/>
                </a:solidFill>
                <a:latin typeface="微软雅黑" pitchFamily="34" charset="-122"/>
                <a:ea typeface="微软雅黑" pitchFamily="34" charset="-122"/>
              </a:rPr>
              <a:t>往下看</a:t>
            </a:r>
            <a:r>
              <a:rPr lang="en-US" altLang="zh-CN" sz="2000" b="1" dirty="0" smtClean="0">
                <a:solidFill>
                  <a:srgbClr val="FF0000"/>
                </a:solidFill>
                <a:latin typeface="微软雅黑" pitchFamily="34" charset="-122"/>
                <a:ea typeface="微软雅黑" pitchFamily="34" charset="-122"/>
              </a:rPr>
              <a:t>☟</a:t>
            </a:r>
            <a:r>
              <a:rPr lang="zh-CN" altLang="en-US" sz="2000" dirty="0" smtClean="0">
                <a:solidFill>
                  <a:srgbClr val="FF0000"/>
                </a:solidFill>
                <a:latin typeface="微软雅黑" pitchFamily="34" charset="-122"/>
                <a:ea typeface="微软雅黑" pitchFamily="34" charset="-122"/>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00034" y="571480"/>
            <a:ext cx="8115328" cy="5786478"/>
          </a:xfrm>
        </p:spPr>
        <p:txBody>
          <a:bodyPr>
            <a:normAutofit fontScale="92500" lnSpcReduction="20000"/>
          </a:bodyPr>
          <a:lstStyle/>
          <a:p>
            <a:pPr marL="0" lvl="0" indent="355600" algn="ctr" fontAlgn="base">
              <a:spcBef>
                <a:spcPct val="0"/>
              </a:spcBef>
              <a:spcAft>
                <a:spcPct val="0"/>
              </a:spcAft>
              <a:buClrTx/>
              <a:buSzTx/>
              <a:buNone/>
            </a:pPr>
            <a:r>
              <a:rPr lang="zh-CN" altLang="zh-CN" b="1" dirty="0" smtClean="0">
                <a:solidFill>
                  <a:srgbClr val="1D3F65"/>
                </a:solidFill>
                <a:latin typeface="微软雅黑" pitchFamily="34" charset="-122"/>
                <a:ea typeface="微软雅黑" pitchFamily="34" charset="-122"/>
              </a:rPr>
              <a:t>关于</a:t>
            </a:r>
            <a:r>
              <a:rPr lang="en-US" altLang="zh-CN" b="1" dirty="0" smtClean="0">
                <a:solidFill>
                  <a:srgbClr val="1D3F65"/>
                </a:solidFill>
                <a:latin typeface="微软雅黑" pitchFamily="34" charset="-122"/>
                <a:ea typeface="微软雅黑" pitchFamily="34" charset="-122"/>
              </a:rPr>
              <a:t>2016</a:t>
            </a:r>
            <a:r>
              <a:rPr lang="zh-CN" altLang="en-US" b="1" dirty="0" smtClean="0">
                <a:solidFill>
                  <a:srgbClr val="1D3F65"/>
                </a:solidFill>
                <a:latin typeface="微软雅黑" pitchFamily="34" charset="-122"/>
                <a:ea typeface="微软雅黑" pitchFamily="34" charset="-122"/>
              </a:rPr>
              <a:t>年</a:t>
            </a:r>
            <a:r>
              <a:rPr lang="en-US" altLang="zh-CN" b="1" dirty="0" smtClean="0">
                <a:solidFill>
                  <a:srgbClr val="1D3F65"/>
                </a:solidFill>
                <a:latin typeface="微软雅黑" pitchFamily="34" charset="-122"/>
                <a:ea typeface="微软雅黑" pitchFamily="34" charset="-122"/>
              </a:rPr>
              <a:t>6</a:t>
            </a:r>
            <a:r>
              <a:rPr lang="zh-CN" altLang="en-US" b="1" dirty="0" smtClean="0">
                <a:solidFill>
                  <a:srgbClr val="1D3F65"/>
                </a:solidFill>
                <a:latin typeface="微软雅黑" pitchFamily="34" charset="-122"/>
                <a:ea typeface="微软雅黑" pitchFamily="34" charset="-122"/>
              </a:rPr>
              <a:t>月执业医师分阶段考试的  </a:t>
            </a:r>
            <a:endParaRPr lang="en-US" altLang="zh-CN" b="1" dirty="0" smtClean="0">
              <a:solidFill>
                <a:srgbClr val="1D3F65"/>
              </a:solidFill>
              <a:latin typeface="微软雅黑" pitchFamily="34" charset="-122"/>
              <a:ea typeface="微软雅黑" pitchFamily="34" charset="-122"/>
            </a:endParaRPr>
          </a:p>
          <a:p>
            <a:pPr marL="0" indent="355600" algn="ctr" fontAlgn="base">
              <a:spcBef>
                <a:spcPct val="0"/>
              </a:spcBef>
              <a:spcAft>
                <a:spcPct val="0"/>
              </a:spcAft>
              <a:buClrTx/>
              <a:buSzTx/>
              <a:buNone/>
            </a:pPr>
            <a:r>
              <a:rPr lang="en-US" altLang="zh-CN" sz="1200" b="1" u="sng" dirty="0" smtClean="0">
                <a:solidFill>
                  <a:srgbClr val="1D3F65"/>
                </a:solidFill>
                <a:latin typeface="微软雅黑" pitchFamily="34" charset="-122"/>
                <a:ea typeface="微软雅黑" pitchFamily="34" charset="-122"/>
                <a:cs typeface="Times New Roman" pitchFamily="18" charset="0"/>
              </a:rPr>
              <a:t> </a:t>
            </a:r>
            <a:endParaRPr lang="en-US" altLang="zh-CN" sz="1200" b="1" dirty="0" smtClean="0">
              <a:solidFill>
                <a:srgbClr val="1D3F65"/>
              </a:solidFill>
              <a:latin typeface="微软雅黑" pitchFamily="34" charset="-122"/>
              <a:ea typeface="微软雅黑" pitchFamily="34" charset="-122"/>
            </a:endParaRPr>
          </a:p>
          <a:p>
            <a:pPr marL="0" lvl="0" indent="355600" algn="ctr" fontAlgn="base">
              <a:spcBef>
                <a:spcPct val="0"/>
              </a:spcBef>
              <a:spcAft>
                <a:spcPct val="0"/>
              </a:spcAft>
              <a:buClrTx/>
              <a:buSzTx/>
              <a:buNone/>
            </a:pPr>
            <a:r>
              <a:rPr lang="zh-CN" altLang="en-US" b="1" dirty="0" smtClean="0">
                <a:solidFill>
                  <a:srgbClr val="1D3F65"/>
                </a:solidFill>
                <a:latin typeface="微软雅黑" pitchFamily="34" charset="-122"/>
                <a:ea typeface="微软雅黑" pitchFamily="34" charset="-122"/>
              </a:rPr>
              <a:t>小小说明</a:t>
            </a:r>
          </a:p>
          <a:p>
            <a:pPr marL="0" lvl="0" indent="355600" algn="ctr" eaLnBrk="0" fontAlgn="base" hangingPunct="0">
              <a:lnSpc>
                <a:spcPct val="150000"/>
              </a:lnSpc>
              <a:spcBef>
                <a:spcPct val="0"/>
              </a:spcBef>
              <a:spcAft>
                <a:spcPct val="0"/>
              </a:spcAft>
              <a:buClrTx/>
              <a:buSzTx/>
              <a:buNone/>
            </a:pPr>
            <a:r>
              <a:rPr lang="en-US" altLang="zh-CN" sz="1000" b="1" u="sng" dirty="0" smtClean="0">
                <a:solidFill>
                  <a:srgbClr val="FF0000"/>
                </a:solidFill>
                <a:latin typeface="微软雅黑" pitchFamily="34" charset="-122"/>
                <a:ea typeface="微软雅黑" pitchFamily="34" charset="-122"/>
                <a:cs typeface="Times New Roman" pitchFamily="18" charset="0"/>
              </a:rPr>
              <a:t> </a:t>
            </a:r>
          </a:p>
          <a:p>
            <a:pPr marL="0" lvl="0" indent="355600" algn="ctr" eaLnBrk="0" fontAlgn="base" hangingPunct="0">
              <a:lnSpc>
                <a:spcPct val="150000"/>
              </a:lnSpc>
              <a:spcBef>
                <a:spcPct val="0"/>
              </a:spcBef>
              <a:spcAft>
                <a:spcPct val="0"/>
              </a:spcAft>
              <a:buClrTx/>
              <a:buSzTx/>
              <a:buNone/>
            </a:pPr>
            <a:r>
              <a:rPr lang="en-US" altLang="zh-CN" sz="2000" b="1" u="sng" dirty="0" smtClean="0">
                <a:solidFill>
                  <a:srgbClr val="1D3F65"/>
                </a:solidFill>
                <a:latin typeface="微软雅黑" pitchFamily="34" charset="-122"/>
                <a:ea typeface="微软雅黑" pitchFamily="34" charset="-122"/>
                <a:cs typeface="Times New Roman" pitchFamily="18" charset="0"/>
              </a:rPr>
              <a:t>6</a:t>
            </a:r>
            <a:r>
              <a:rPr lang="zh-CN" altLang="en-US" sz="2000" b="1" u="sng" dirty="0" smtClean="0">
                <a:solidFill>
                  <a:srgbClr val="1D3F65"/>
                </a:solidFill>
                <a:latin typeface="微软雅黑" pitchFamily="34" charset="-122"/>
                <a:ea typeface="微软雅黑" pitchFamily="34" charset="-122"/>
                <a:cs typeface="Times New Roman" pitchFamily="18" charset="0"/>
              </a:rPr>
              <a:t>月份国家组织的分阶段考试，包括：</a:t>
            </a:r>
            <a:r>
              <a:rPr lang="zh-CN" altLang="en-US" sz="2000" b="1" u="sng" dirty="0" smtClean="0">
                <a:solidFill>
                  <a:srgbClr val="FF0000"/>
                </a:solidFill>
                <a:latin typeface="微软雅黑" pitchFamily="34" charset="-122"/>
                <a:ea typeface="微软雅黑" pitchFamily="34" charset="-122"/>
                <a:cs typeface="Times New Roman" pitchFamily="18" charset="0"/>
              </a:rPr>
              <a:t>理论</a:t>
            </a:r>
            <a:r>
              <a:rPr lang="en-US" altLang="zh-CN" sz="2000" b="1" u="sng" dirty="0" smtClean="0">
                <a:solidFill>
                  <a:srgbClr val="FF0000"/>
                </a:solidFill>
                <a:latin typeface="微软雅黑" pitchFamily="34" charset="-122"/>
                <a:ea typeface="微软雅黑" pitchFamily="34" charset="-122"/>
                <a:cs typeface="Times New Roman" pitchFamily="18" charset="0"/>
              </a:rPr>
              <a:t>+</a:t>
            </a:r>
            <a:r>
              <a:rPr lang="zh-CN" altLang="en-US" sz="2000" b="1" u="sng" dirty="0" smtClean="0">
                <a:solidFill>
                  <a:srgbClr val="FF0000"/>
                </a:solidFill>
                <a:latin typeface="微软雅黑" pitchFamily="34" charset="-122"/>
                <a:ea typeface="微软雅黑" pitchFamily="34" charset="-122"/>
                <a:cs typeface="Times New Roman" pitchFamily="18" charset="0"/>
              </a:rPr>
              <a:t>技能！</a:t>
            </a:r>
            <a:endParaRPr lang="zh-CN" altLang="en-US" sz="2000" dirty="0" smtClean="0">
              <a:solidFill>
                <a:srgbClr val="FF0000"/>
              </a:solidFill>
              <a:latin typeface="微软雅黑" pitchFamily="34" charset="-122"/>
              <a:ea typeface="微软雅黑" pitchFamily="34" charset="-122"/>
              <a:cs typeface="宋体" pitchFamily="2" charset="-122"/>
            </a:endParaRPr>
          </a:p>
          <a:p>
            <a:pPr marL="0" lvl="0" indent="355600" eaLnBrk="0" fontAlgn="base" hangingPunct="0">
              <a:lnSpc>
                <a:spcPct val="150000"/>
              </a:lnSpc>
              <a:spcBef>
                <a:spcPct val="0"/>
              </a:spcBef>
              <a:spcAft>
                <a:spcPct val="0"/>
              </a:spcAft>
              <a:buClrTx/>
              <a:buSzTx/>
              <a:buNone/>
            </a:pPr>
            <a:r>
              <a:rPr lang="en-US" altLang="zh-CN" sz="2000" dirty="0" smtClean="0">
                <a:solidFill>
                  <a:srgbClr val="FF0000"/>
                </a:solidFill>
                <a:latin typeface="微软雅黑" pitchFamily="34" charset="-122"/>
                <a:ea typeface="微软雅黑" pitchFamily="34" charset="-122"/>
                <a:cs typeface="Times New Roman" pitchFamily="18" charset="0"/>
              </a:rPr>
              <a:t>1. </a:t>
            </a:r>
            <a:r>
              <a:rPr lang="zh-CN" altLang="en-US" sz="2000" dirty="0" smtClean="0">
                <a:solidFill>
                  <a:srgbClr val="FF0000"/>
                </a:solidFill>
                <a:latin typeface="微软雅黑" pitchFamily="34" charset="-122"/>
                <a:ea typeface="微软雅黑" pitchFamily="34" charset="-122"/>
                <a:cs typeface="Times New Roman" pitchFamily="18" charset="0"/>
              </a:rPr>
              <a:t>阶段性考试的理论过了，明年的毕业综合考试的理论可以</a:t>
            </a:r>
            <a:r>
              <a:rPr lang="zh-CN" altLang="en-US" sz="2000" b="1" dirty="0" smtClean="0">
                <a:solidFill>
                  <a:srgbClr val="FF0000"/>
                </a:solidFill>
                <a:latin typeface="微软雅黑" pitchFamily="34" charset="-122"/>
                <a:ea typeface="微软雅黑" pitchFamily="34" charset="-122"/>
                <a:cs typeface="Times New Roman" pitchFamily="18" charset="0"/>
              </a:rPr>
              <a:t>免考</a:t>
            </a:r>
            <a:r>
              <a:rPr lang="zh-CN" altLang="en-US" sz="2000" dirty="0" smtClean="0">
                <a:solidFill>
                  <a:srgbClr val="FF0000"/>
                </a:solidFill>
                <a:latin typeface="微软雅黑" pitchFamily="34" charset="-122"/>
                <a:ea typeface="微软雅黑" pitchFamily="34" charset="-122"/>
                <a:cs typeface="Times New Roman" pitchFamily="18" charset="0"/>
              </a:rPr>
              <a:t>！</a:t>
            </a:r>
            <a:endParaRPr lang="zh-CN" altLang="en-US" sz="2000" dirty="0" smtClean="0">
              <a:latin typeface="微软雅黑" pitchFamily="34" charset="-122"/>
              <a:ea typeface="微软雅黑" pitchFamily="34" charset="-122"/>
              <a:cs typeface="宋体" pitchFamily="2" charset="-122"/>
            </a:endParaRPr>
          </a:p>
          <a:p>
            <a:pPr marL="0" lvl="0" indent="355600" eaLnBrk="0" fontAlgn="base" hangingPunct="0">
              <a:lnSpc>
                <a:spcPct val="150000"/>
              </a:lnSpc>
              <a:spcBef>
                <a:spcPct val="0"/>
              </a:spcBef>
              <a:spcAft>
                <a:spcPct val="0"/>
              </a:spcAft>
              <a:buClrTx/>
              <a:buSzTx/>
              <a:buNone/>
            </a:pPr>
            <a:r>
              <a:rPr lang="zh-CN" altLang="en-US" sz="2000" dirty="0" smtClean="0">
                <a:solidFill>
                  <a:srgbClr val="FF0000"/>
                </a:solidFill>
                <a:latin typeface="微软雅黑" pitchFamily="34" charset="-122"/>
                <a:ea typeface="微软雅黑" pitchFamily="34" charset="-122"/>
                <a:cs typeface="Times New Roman" pitchFamily="18" charset="0"/>
              </a:rPr>
              <a:t>   阶段性考试的技能过了，明年的毕业综合考试的技能可以</a:t>
            </a:r>
            <a:r>
              <a:rPr lang="zh-CN" altLang="en-US" sz="2000" b="1" dirty="0" smtClean="0">
                <a:solidFill>
                  <a:srgbClr val="FF0000"/>
                </a:solidFill>
                <a:latin typeface="微软雅黑" pitchFamily="34" charset="-122"/>
                <a:ea typeface="微软雅黑" pitchFamily="34" charset="-122"/>
                <a:cs typeface="Times New Roman" pitchFamily="18" charset="0"/>
              </a:rPr>
              <a:t>免考</a:t>
            </a:r>
            <a:r>
              <a:rPr lang="zh-CN" altLang="en-US" sz="2000" dirty="0" smtClean="0">
                <a:solidFill>
                  <a:srgbClr val="FF0000"/>
                </a:solidFill>
                <a:latin typeface="微软雅黑" pitchFamily="34" charset="-122"/>
                <a:ea typeface="微软雅黑" pitchFamily="34" charset="-122"/>
                <a:cs typeface="Times New Roman" pitchFamily="18" charset="0"/>
              </a:rPr>
              <a:t>！</a:t>
            </a:r>
            <a:r>
              <a:rPr lang="zh-CN" altLang="en-US" sz="2000" dirty="0" smtClean="0">
                <a:solidFill>
                  <a:srgbClr val="1D3F65"/>
                </a:solidFill>
                <a:latin typeface="微软雅黑" pitchFamily="34" charset="-122"/>
                <a:ea typeface="微软雅黑" pitchFamily="34" charset="-122"/>
                <a:cs typeface="Times New Roman" pitchFamily="18" charset="0"/>
              </a:rPr>
              <a:t>（毕业综合考试：实习回校后，考三次！（普通临床在</a:t>
            </a:r>
            <a:r>
              <a:rPr lang="en-US" altLang="zh-CN" sz="2000" dirty="0" smtClean="0">
                <a:solidFill>
                  <a:srgbClr val="1D3F65"/>
                </a:solidFill>
                <a:latin typeface="微软雅黑" pitchFamily="34" charset="-122"/>
                <a:ea typeface="微软雅黑" pitchFamily="34" charset="-122"/>
                <a:cs typeface="Times New Roman" pitchFamily="18" charset="0"/>
              </a:rPr>
              <a:t>4</a:t>
            </a:r>
            <a:r>
              <a:rPr lang="zh-CN" altLang="en-US" sz="2000" dirty="0" smtClean="0">
                <a:solidFill>
                  <a:srgbClr val="1D3F65"/>
                </a:solidFill>
                <a:latin typeface="微软雅黑" pitchFamily="34" charset="-122"/>
                <a:ea typeface="微软雅黑" pitchFamily="34" charset="-122"/>
                <a:cs typeface="Times New Roman" pitchFamily="18" charset="0"/>
              </a:rPr>
              <a:t>、</a:t>
            </a:r>
            <a:r>
              <a:rPr lang="en-US" altLang="zh-CN" sz="2000" dirty="0" smtClean="0">
                <a:solidFill>
                  <a:srgbClr val="1D3F65"/>
                </a:solidFill>
                <a:latin typeface="微软雅黑" pitchFamily="34" charset="-122"/>
                <a:ea typeface="微软雅黑" pitchFamily="34" charset="-122"/>
                <a:cs typeface="Times New Roman" pitchFamily="18" charset="0"/>
              </a:rPr>
              <a:t>5</a:t>
            </a:r>
            <a:r>
              <a:rPr lang="zh-CN" altLang="en-US" sz="2000" dirty="0" smtClean="0">
                <a:solidFill>
                  <a:srgbClr val="1D3F65"/>
                </a:solidFill>
                <a:latin typeface="微软雅黑" pitchFamily="34" charset="-122"/>
                <a:ea typeface="微软雅黑" pitchFamily="34" charset="-122"/>
                <a:cs typeface="Times New Roman" pitchFamily="18" charset="0"/>
              </a:rPr>
              <a:t>、</a:t>
            </a:r>
            <a:r>
              <a:rPr lang="en-US" altLang="zh-CN" sz="2000" dirty="0" smtClean="0">
                <a:solidFill>
                  <a:srgbClr val="1D3F65"/>
                </a:solidFill>
                <a:latin typeface="微软雅黑" pitchFamily="34" charset="-122"/>
                <a:ea typeface="微软雅黑" pitchFamily="34" charset="-122"/>
                <a:cs typeface="Times New Roman" pitchFamily="18" charset="0"/>
              </a:rPr>
              <a:t>6</a:t>
            </a:r>
            <a:r>
              <a:rPr lang="zh-CN" altLang="en-US" sz="2000" dirty="0" smtClean="0">
                <a:solidFill>
                  <a:srgbClr val="1D3F65"/>
                </a:solidFill>
                <a:latin typeface="微软雅黑" pitchFamily="34" charset="-122"/>
                <a:ea typeface="微软雅黑" pitchFamily="34" charset="-122"/>
                <a:cs typeface="Times New Roman" pitchFamily="18" charset="0"/>
              </a:rPr>
              <a:t>月，每月一次）每次考不过只有两次补考机会，考不过就不能毕业！总之就是相当的复杂和繁琐！正常人绝对不想考的！对毕业前要考研或忙着找工作的筒子来说更是一个 </a:t>
            </a:r>
            <a:r>
              <a:rPr lang="en-US" altLang="zh-CN" sz="2000" dirty="0" smtClean="0">
                <a:solidFill>
                  <a:srgbClr val="1D3F65"/>
                </a:solidFill>
                <a:latin typeface="微软雅黑" pitchFamily="34" charset="-122"/>
                <a:ea typeface="微软雅黑" pitchFamily="34" charset="-122"/>
                <a:cs typeface="Times New Roman" pitchFamily="18" charset="0"/>
              </a:rPr>
              <a:t>big trouble</a:t>
            </a:r>
            <a:r>
              <a:rPr lang="zh-CN" altLang="en-US" sz="2000" dirty="0" smtClean="0">
                <a:solidFill>
                  <a:srgbClr val="1D3F65"/>
                </a:solidFill>
                <a:latin typeface="微软雅黑" pitchFamily="34" charset="-122"/>
                <a:ea typeface="微软雅黑" pitchFamily="34" charset="-122"/>
                <a:cs typeface="Times New Roman" pitchFamily="18" charset="0"/>
              </a:rPr>
              <a:t>！！）</a:t>
            </a:r>
            <a:endParaRPr lang="zh-CN" altLang="en-US" sz="2000" dirty="0" smtClean="0">
              <a:solidFill>
                <a:srgbClr val="1D3F65"/>
              </a:solidFill>
              <a:latin typeface="微软雅黑" pitchFamily="34" charset="-122"/>
              <a:ea typeface="微软雅黑" pitchFamily="34" charset="-122"/>
              <a:cs typeface="宋体" pitchFamily="2" charset="-122"/>
            </a:endParaRPr>
          </a:p>
          <a:p>
            <a:pPr marL="0" lvl="0" indent="355600" eaLnBrk="0" fontAlgn="base" hangingPunct="0">
              <a:lnSpc>
                <a:spcPct val="150000"/>
              </a:lnSpc>
              <a:spcBef>
                <a:spcPct val="0"/>
              </a:spcBef>
              <a:spcAft>
                <a:spcPct val="0"/>
              </a:spcAft>
              <a:buClrTx/>
              <a:buSzTx/>
              <a:buNone/>
            </a:pPr>
            <a:r>
              <a:rPr lang="en-US" altLang="zh-CN" sz="2000" dirty="0" smtClean="0">
                <a:solidFill>
                  <a:srgbClr val="FF0000"/>
                </a:solidFill>
                <a:latin typeface="微软雅黑" pitchFamily="34" charset="-122"/>
                <a:ea typeface="微软雅黑" pitchFamily="34" charset="-122"/>
                <a:cs typeface="Times New Roman" pitchFamily="18" charset="0"/>
              </a:rPr>
              <a:t>2. </a:t>
            </a:r>
            <a:r>
              <a:rPr lang="zh-CN" altLang="en-US" sz="2000" dirty="0" smtClean="0">
                <a:solidFill>
                  <a:srgbClr val="FF0000"/>
                </a:solidFill>
                <a:latin typeface="微软雅黑" pitchFamily="34" charset="-122"/>
                <a:ea typeface="微软雅黑" pitchFamily="34" charset="-122"/>
                <a:cs typeface="Times New Roman" pitchFamily="18" charset="0"/>
              </a:rPr>
              <a:t>必修课和专业课已经挂过</a:t>
            </a:r>
            <a:r>
              <a:rPr lang="en-US" altLang="zh-CN" sz="2000" dirty="0" smtClean="0">
                <a:solidFill>
                  <a:srgbClr val="FF0000"/>
                </a:solidFill>
                <a:latin typeface="微软雅黑" pitchFamily="34" charset="-122"/>
                <a:ea typeface="微软雅黑" pitchFamily="34" charset="-122"/>
                <a:cs typeface="Times New Roman" pitchFamily="18" charset="0"/>
              </a:rPr>
              <a:t>5</a:t>
            </a:r>
            <a:r>
              <a:rPr lang="zh-CN" altLang="en-US" sz="2000" dirty="0" smtClean="0">
                <a:solidFill>
                  <a:srgbClr val="FF0000"/>
                </a:solidFill>
                <a:latin typeface="微软雅黑" pitchFamily="34" charset="-122"/>
                <a:ea typeface="微软雅黑" pitchFamily="34" charset="-122"/>
                <a:cs typeface="Times New Roman" pitchFamily="18" charset="0"/>
              </a:rPr>
              <a:t>门，拿不到学位证的筒子请注意！</a:t>
            </a:r>
            <a:endParaRPr lang="zh-CN" altLang="en-US" sz="2000" dirty="0" smtClean="0">
              <a:solidFill>
                <a:srgbClr val="FF0000"/>
              </a:solidFill>
              <a:latin typeface="微软雅黑" pitchFamily="34" charset="-122"/>
              <a:ea typeface="微软雅黑" pitchFamily="34" charset="-122"/>
              <a:cs typeface="宋体" pitchFamily="2" charset="-122"/>
            </a:endParaRPr>
          </a:p>
          <a:p>
            <a:pPr marL="0" lvl="0" indent="355600" eaLnBrk="0" fontAlgn="base" hangingPunct="0">
              <a:lnSpc>
                <a:spcPct val="150000"/>
              </a:lnSpc>
              <a:spcBef>
                <a:spcPct val="0"/>
              </a:spcBef>
              <a:spcAft>
                <a:spcPct val="0"/>
              </a:spcAft>
              <a:buClrTx/>
              <a:buSzTx/>
              <a:buNone/>
            </a:pPr>
            <a:r>
              <a:rPr lang="zh-CN" altLang="en-US" sz="2000" dirty="0" smtClean="0">
                <a:solidFill>
                  <a:srgbClr val="FF0000"/>
                </a:solidFill>
                <a:latin typeface="微软雅黑" pitchFamily="34" charset="-122"/>
                <a:ea typeface="微软雅黑" pitchFamily="34" charset="-122"/>
                <a:cs typeface="Times New Roman" pitchFamily="18" charset="0"/>
              </a:rPr>
              <a:t>   阶段性考试成绩合格，可以</a:t>
            </a:r>
            <a:r>
              <a:rPr lang="zh-CN" altLang="en-US" sz="2000" b="1" dirty="0" smtClean="0">
                <a:solidFill>
                  <a:srgbClr val="FF0000"/>
                </a:solidFill>
                <a:latin typeface="微软雅黑" pitchFamily="34" charset="-122"/>
                <a:ea typeface="微软雅黑" pitchFamily="34" charset="-122"/>
                <a:cs typeface="Times New Roman" pitchFamily="18" charset="0"/>
              </a:rPr>
              <a:t>申请抵消相关课程的不及格记录</a:t>
            </a:r>
            <a:r>
              <a:rPr lang="zh-CN" altLang="en-US" sz="2000" dirty="0" smtClean="0">
                <a:solidFill>
                  <a:srgbClr val="FF0000"/>
                </a:solidFill>
                <a:latin typeface="微软雅黑" pitchFamily="34" charset="-122"/>
                <a:ea typeface="微软雅黑" pitchFamily="34" charset="-122"/>
                <a:cs typeface="Times New Roman" pitchFamily="18" charset="0"/>
              </a:rPr>
              <a:t>！</a:t>
            </a:r>
            <a:r>
              <a:rPr lang="zh-CN" altLang="en-US" sz="2000" dirty="0" smtClean="0">
                <a:solidFill>
                  <a:srgbClr val="1D3F65"/>
                </a:solidFill>
                <a:latin typeface="微软雅黑" pitchFamily="34" charset="-122"/>
                <a:ea typeface="微软雅黑" pitchFamily="34" charset="-122"/>
                <a:cs typeface="Times New Roman" pitchFamily="18" charset="0"/>
              </a:rPr>
              <a:t>学位证就到手了！！！</a:t>
            </a:r>
            <a:r>
              <a:rPr lang="en-US" altLang="zh-CN" sz="2000" dirty="0" smtClean="0">
                <a:solidFill>
                  <a:srgbClr val="1D3F65"/>
                </a:solidFill>
                <a:latin typeface="微软雅黑" pitchFamily="34" charset="-122"/>
                <a:ea typeface="微软雅黑" pitchFamily="34" charset="-122"/>
                <a:cs typeface="Times New Roman" pitchFamily="18" charset="0"/>
              </a:rPr>
              <a:t>6</a:t>
            </a:r>
            <a:r>
              <a:rPr lang="zh-CN" altLang="en-US" sz="2000" dirty="0" smtClean="0">
                <a:solidFill>
                  <a:srgbClr val="1D3F65"/>
                </a:solidFill>
                <a:latin typeface="微软雅黑" pitchFamily="34" charset="-122"/>
                <a:ea typeface="微软雅黑" pitchFamily="34" charset="-122"/>
                <a:cs typeface="Times New Roman" pitchFamily="18" charset="0"/>
              </a:rPr>
              <a:t>月份的考试如果能够考过，相当的划算！</a:t>
            </a:r>
            <a:endParaRPr lang="zh-CN" altLang="en-US" sz="2000" dirty="0" smtClean="0">
              <a:solidFill>
                <a:srgbClr val="1D3F65"/>
              </a:solidFill>
              <a:latin typeface="微软雅黑" pitchFamily="34" charset="-122"/>
              <a:ea typeface="微软雅黑" pitchFamily="34" charset="-122"/>
              <a:cs typeface="宋体" pitchFamily="2" charset="-122"/>
            </a:endParaRPr>
          </a:p>
          <a:p>
            <a:pPr marL="0" lvl="0" indent="355600" eaLnBrk="0" fontAlgn="base" hangingPunct="0">
              <a:lnSpc>
                <a:spcPct val="150000"/>
              </a:lnSpc>
              <a:spcBef>
                <a:spcPct val="0"/>
              </a:spcBef>
              <a:spcAft>
                <a:spcPct val="0"/>
              </a:spcAft>
              <a:buClrTx/>
              <a:buSzTx/>
              <a:buNone/>
            </a:pPr>
            <a:r>
              <a:rPr lang="en-US" altLang="zh-CN" sz="2000" dirty="0" smtClean="0">
                <a:solidFill>
                  <a:srgbClr val="FF0000"/>
                </a:solidFill>
                <a:latin typeface="微软雅黑" pitchFamily="34" charset="-122"/>
                <a:ea typeface="微软雅黑" pitchFamily="34" charset="-122"/>
                <a:cs typeface="Times New Roman" pitchFamily="18" charset="0"/>
              </a:rPr>
              <a:t>3. </a:t>
            </a:r>
            <a:r>
              <a:rPr lang="zh-CN" altLang="en-US" sz="2000" dirty="0" smtClean="0">
                <a:solidFill>
                  <a:srgbClr val="FF0000"/>
                </a:solidFill>
                <a:latin typeface="微软雅黑" pitchFamily="34" charset="-122"/>
                <a:ea typeface="微软雅黑" pitchFamily="34" charset="-122"/>
                <a:cs typeface="Times New Roman" pitchFamily="18" charset="0"/>
              </a:rPr>
              <a:t>阶段性考试的成绩，计入优秀毕业生成绩中，作为评选标准！</a:t>
            </a:r>
            <a:endParaRPr lang="zh-CN" altLang="en-US" sz="2000" dirty="0" smtClean="0">
              <a:latin typeface="微软雅黑" pitchFamily="34" charset="-122"/>
              <a:ea typeface="微软雅黑" pitchFamily="34" charset="-122"/>
              <a:cs typeface="宋体" pitchFamily="2" charset="-122"/>
            </a:endParaRPr>
          </a:p>
          <a:p>
            <a:pPr marL="0" lvl="0" indent="355600" eaLnBrk="0" fontAlgn="base" hangingPunct="0">
              <a:lnSpc>
                <a:spcPct val="150000"/>
              </a:lnSpc>
              <a:spcBef>
                <a:spcPct val="0"/>
              </a:spcBef>
              <a:spcAft>
                <a:spcPct val="0"/>
              </a:spcAft>
              <a:buClrTx/>
              <a:buSzTx/>
              <a:buNone/>
            </a:pPr>
            <a:r>
              <a:rPr lang="en-US" altLang="zh-CN" sz="2000" dirty="0" smtClean="0">
                <a:solidFill>
                  <a:srgbClr val="1D3F65"/>
                </a:solidFill>
                <a:latin typeface="微软雅黑" pitchFamily="34" charset="-122"/>
                <a:ea typeface="微软雅黑" pitchFamily="34" charset="-122"/>
                <a:cs typeface="Times New Roman" pitchFamily="18" charset="0"/>
              </a:rPr>
              <a:t>4. </a:t>
            </a:r>
            <a:r>
              <a:rPr lang="zh-CN" altLang="en-US" sz="2000" dirty="0" smtClean="0">
                <a:solidFill>
                  <a:srgbClr val="1D3F65"/>
                </a:solidFill>
                <a:latin typeface="微软雅黑" pitchFamily="34" charset="-122"/>
                <a:ea typeface="微软雅黑" pitchFamily="34" charset="-122"/>
                <a:cs typeface="Times New Roman" pitchFamily="18" charset="0"/>
              </a:rPr>
              <a:t>要考研的同学请注意，这也是对自己摸底的一次考试！抓紧了！</a:t>
            </a:r>
            <a:endParaRPr lang="zh-CN" altLang="en-US" sz="2000" dirty="0" smtClean="0">
              <a:solidFill>
                <a:srgbClr val="1D3F65"/>
              </a:solidFill>
              <a:latin typeface="微软雅黑" pitchFamily="34" charset="-122"/>
              <a:ea typeface="微软雅黑" pitchFamily="34" charset="-122"/>
              <a:cs typeface="宋体" pitchFamily="2" charset="-122"/>
            </a:endParaRPr>
          </a:p>
          <a:p>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785794"/>
            <a:ext cx="8229600" cy="5286412"/>
          </a:xfrm>
        </p:spPr>
        <p:txBody>
          <a:bodyPr>
            <a:normAutofit fontScale="70000" lnSpcReduction="20000"/>
          </a:bodyPr>
          <a:lstStyle/>
          <a:p>
            <a:pPr>
              <a:lnSpc>
                <a:spcPct val="150000"/>
              </a:lnSpc>
              <a:buNone/>
            </a:pPr>
            <a:r>
              <a:rPr lang="zh-CN" altLang="en-US" sz="3100" dirty="0" smtClean="0">
                <a:solidFill>
                  <a:srgbClr val="FF0000"/>
                </a:solidFill>
                <a:latin typeface="微软雅黑" pitchFamily="34" charset="-122"/>
                <a:ea typeface="微软雅黑" pitchFamily="34" charset="-122"/>
                <a:hlinkClick r:id="rId2" action="ppaction://hlinkfile"/>
              </a:rPr>
              <a:t>▶ </a:t>
            </a:r>
            <a:r>
              <a:rPr lang="en-US" altLang="zh-CN" sz="3100" dirty="0" smtClean="0">
                <a:solidFill>
                  <a:srgbClr val="FF0000"/>
                </a:solidFill>
                <a:latin typeface="微软雅黑" pitchFamily="34" charset="-122"/>
                <a:ea typeface="微软雅黑" pitchFamily="34" charset="-122"/>
                <a:hlinkClick r:id="rId2" action="ppaction://hlinkfile"/>
              </a:rPr>
              <a:t>2016</a:t>
            </a:r>
            <a:r>
              <a:rPr lang="zh-CN" altLang="en-US" sz="3100" dirty="0" smtClean="0">
                <a:solidFill>
                  <a:srgbClr val="FF0000"/>
                </a:solidFill>
                <a:latin typeface="微软雅黑" pitchFamily="34" charset="-122"/>
                <a:ea typeface="微软雅黑" pitchFamily="34" charset="-122"/>
                <a:hlinkClick r:id="rId2" action="ppaction://hlinkfile"/>
              </a:rPr>
              <a:t>届临床医学专业毕业生毕业综合考试</a:t>
            </a:r>
            <a:r>
              <a:rPr lang="zh-CN" altLang="en-US" sz="3100" b="1" dirty="0" smtClean="0">
                <a:solidFill>
                  <a:srgbClr val="FF0000"/>
                </a:solidFill>
                <a:latin typeface="微软雅黑" pitchFamily="34" charset="-122"/>
                <a:ea typeface="微软雅黑" pitchFamily="34" charset="-122"/>
                <a:hlinkClick r:id="rId2" action="ppaction://hlinkfile"/>
              </a:rPr>
              <a:t>理论</a:t>
            </a:r>
            <a:r>
              <a:rPr lang="zh-CN" altLang="en-US" sz="3100" dirty="0" smtClean="0">
                <a:solidFill>
                  <a:srgbClr val="FF0000"/>
                </a:solidFill>
                <a:latin typeface="微软雅黑" pitchFamily="34" charset="-122"/>
                <a:ea typeface="微软雅黑" pitchFamily="34" charset="-122"/>
                <a:hlinkClick r:id="rId2" action="ppaction://hlinkfile"/>
              </a:rPr>
              <a:t>考核</a:t>
            </a:r>
            <a:endParaRPr lang="en-US" altLang="zh-CN" sz="3100" dirty="0" smtClean="0">
              <a:solidFill>
                <a:srgbClr val="FF0000"/>
              </a:solidFill>
              <a:latin typeface="微软雅黑" pitchFamily="34" charset="-122"/>
              <a:ea typeface="微软雅黑" pitchFamily="34" charset="-122"/>
              <a:hlinkClick r:id="rId2" action="ppaction://hlinkfile"/>
            </a:endParaRPr>
          </a:p>
          <a:p>
            <a:pPr>
              <a:lnSpc>
                <a:spcPct val="150000"/>
              </a:lnSpc>
              <a:buNone/>
            </a:pPr>
            <a:r>
              <a:rPr lang="zh-CN" altLang="en-US" sz="3100" dirty="0" smtClean="0">
                <a:solidFill>
                  <a:srgbClr val="FF0000"/>
                </a:solidFill>
                <a:latin typeface="微软雅黑" pitchFamily="34" charset="-122"/>
                <a:ea typeface="微软雅黑" pitchFamily="34" charset="-122"/>
                <a:hlinkClick r:id="rId2" action="ppaction://hlinkfile"/>
              </a:rPr>
              <a:t>免考学生</a:t>
            </a:r>
            <a:r>
              <a:rPr lang="en-US" altLang="zh-CN" sz="3100" b="1" dirty="0" smtClean="0">
                <a:solidFill>
                  <a:srgbClr val="FF0000"/>
                </a:solidFill>
                <a:latin typeface="微软雅黑" pitchFamily="34" charset="-122"/>
                <a:ea typeface="微软雅黑" pitchFamily="34" charset="-122"/>
                <a:hlinkClick r:id="rId2" action="ppaction://hlinkfile"/>
              </a:rPr>
              <a:t>41</a:t>
            </a:r>
            <a:r>
              <a:rPr lang="zh-CN" altLang="en-US" sz="3100" b="1" dirty="0" smtClean="0">
                <a:solidFill>
                  <a:srgbClr val="FF0000"/>
                </a:solidFill>
                <a:latin typeface="微软雅黑" pitchFamily="34" charset="-122"/>
                <a:ea typeface="微软雅黑" pitchFamily="34" charset="-122"/>
                <a:hlinkClick r:id="rId2" action="ppaction://hlinkfile"/>
              </a:rPr>
              <a:t>人</a:t>
            </a:r>
            <a:r>
              <a:rPr lang="zh-CN" altLang="en-US" sz="3100" dirty="0" smtClean="0">
                <a:solidFill>
                  <a:srgbClr val="FF0000"/>
                </a:solidFill>
                <a:latin typeface="微软雅黑" pitchFamily="34" charset="-122"/>
                <a:ea typeface="微软雅黑" pitchFamily="34" charset="-122"/>
                <a:hlinkClick r:id="rId2" action="ppaction://hlinkfile"/>
              </a:rPr>
              <a:t>（</a:t>
            </a:r>
            <a:r>
              <a:rPr lang="en-US" altLang="zh-CN" sz="3100" dirty="0" smtClean="0">
                <a:solidFill>
                  <a:srgbClr val="FF0000"/>
                </a:solidFill>
                <a:latin typeface="微软雅黑" pitchFamily="34" charset="-122"/>
                <a:ea typeface="微软雅黑" pitchFamily="34" charset="-122"/>
                <a:hlinkClick r:id="rId2" action="ppaction://hlinkfile"/>
              </a:rPr>
              <a:t>11</a:t>
            </a:r>
            <a:r>
              <a:rPr lang="zh-CN" altLang="en-US" sz="3100" dirty="0" smtClean="0">
                <a:solidFill>
                  <a:srgbClr val="FF0000"/>
                </a:solidFill>
                <a:latin typeface="微软雅黑" pitchFamily="34" charset="-122"/>
                <a:ea typeface="微软雅黑" pitchFamily="34" charset="-122"/>
                <a:hlinkClick r:id="rId2" action="ppaction://hlinkfile"/>
              </a:rPr>
              <a:t>全英班</a:t>
            </a:r>
            <a:r>
              <a:rPr lang="en-US" altLang="zh-CN" sz="3100" dirty="0" smtClean="0">
                <a:solidFill>
                  <a:srgbClr val="FF0000"/>
                </a:solidFill>
                <a:latin typeface="微软雅黑" pitchFamily="34" charset="-122"/>
                <a:ea typeface="微软雅黑" pitchFamily="34" charset="-122"/>
                <a:hlinkClick r:id="rId2" action="ppaction://hlinkfile"/>
              </a:rPr>
              <a:t>0</a:t>
            </a:r>
            <a:r>
              <a:rPr lang="zh-CN" altLang="en-US" sz="3100" dirty="0" smtClean="0">
                <a:solidFill>
                  <a:srgbClr val="FF0000"/>
                </a:solidFill>
                <a:latin typeface="微软雅黑" pitchFamily="34" charset="-122"/>
                <a:ea typeface="微软雅黑" pitchFamily="34" charset="-122"/>
                <a:hlinkClick r:id="rId2" action="ppaction://hlinkfile"/>
              </a:rPr>
              <a:t>人）</a:t>
            </a:r>
            <a:endParaRPr lang="en-US" altLang="zh-CN" sz="3100" dirty="0" smtClean="0">
              <a:solidFill>
                <a:srgbClr val="FF0000"/>
              </a:solidFill>
              <a:latin typeface="微软雅黑" pitchFamily="34" charset="-122"/>
              <a:ea typeface="微软雅黑" pitchFamily="34" charset="-122"/>
              <a:hlinkClick r:id="rId2" action="ppaction://hlinkfile"/>
            </a:endParaRPr>
          </a:p>
          <a:p>
            <a:pPr>
              <a:lnSpc>
                <a:spcPct val="150000"/>
              </a:lnSpc>
              <a:buNone/>
            </a:pPr>
            <a:r>
              <a:rPr lang="en-US" altLang="zh-CN" sz="3100" dirty="0" smtClean="0">
                <a:solidFill>
                  <a:srgbClr val="FF0000"/>
                </a:solidFill>
                <a:latin typeface="微软雅黑" pitchFamily="34" charset="-122"/>
                <a:ea typeface="微软雅黑" pitchFamily="34" charset="-122"/>
                <a:hlinkClick r:id="rId2" action="ppaction://hlinkfile"/>
              </a:rPr>
              <a:t> </a:t>
            </a:r>
          </a:p>
          <a:p>
            <a:pPr>
              <a:lnSpc>
                <a:spcPct val="150000"/>
              </a:lnSpc>
              <a:buNone/>
            </a:pPr>
            <a:r>
              <a:rPr lang="zh-CN" altLang="en-US" sz="3100" dirty="0" smtClean="0">
                <a:solidFill>
                  <a:srgbClr val="FF0000"/>
                </a:solidFill>
                <a:latin typeface="微软雅黑" pitchFamily="34" charset="-122"/>
                <a:ea typeface="微软雅黑" pitchFamily="34" charset="-122"/>
                <a:hlinkClick r:id="rId2" action="ppaction://hlinkfile"/>
              </a:rPr>
              <a:t>▶ </a:t>
            </a:r>
            <a:r>
              <a:rPr lang="en-US" altLang="zh-CN" sz="3100" dirty="0" smtClean="0">
                <a:solidFill>
                  <a:srgbClr val="FF0000"/>
                </a:solidFill>
                <a:latin typeface="微软雅黑" pitchFamily="34" charset="-122"/>
                <a:ea typeface="微软雅黑" pitchFamily="34" charset="-122"/>
                <a:hlinkClick r:id="rId2" action="ppaction://hlinkfile"/>
              </a:rPr>
              <a:t>2016</a:t>
            </a:r>
            <a:r>
              <a:rPr lang="zh-CN" altLang="en-US" sz="3100" dirty="0" smtClean="0">
                <a:solidFill>
                  <a:srgbClr val="FF0000"/>
                </a:solidFill>
                <a:latin typeface="微软雅黑" pitchFamily="34" charset="-122"/>
                <a:ea typeface="微软雅黑" pitchFamily="34" charset="-122"/>
                <a:hlinkClick r:id="rId2" action="ppaction://hlinkfile"/>
              </a:rPr>
              <a:t>届临床医学专业毕业生毕业综合考试</a:t>
            </a:r>
            <a:r>
              <a:rPr lang="zh-CN" altLang="en-US" sz="3100" b="1" dirty="0" smtClean="0">
                <a:solidFill>
                  <a:srgbClr val="FF0000"/>
                </a:solidFill>
                <a:latin typeface="微软雅黑" pitchFamily="34" charset="-122"/>
                <a:ea typeface="微软雅黑" pitchFamily="34" charset="-122"/>
                <a:hlinkClick r:id="rId2" action="ppaction://hlinkfile"/>
              </a:rPr>
              <a:t>技能</a:t>
            </a:r>
            <a:r>
              <a:rPr lang="zh-CN" altLang="en-US" sz="3100" dirty="0" smtClean="0">
                <a:solidFill>
                  <a:srgbClr val="FF0000"/>
                </a:solidFill>
                <a:latin typeface="微软雅黑" pitchFamily="34" charset="-122"/>
                <a:ea typeface="微软雅黑" pitchFamily="34" charset="-122"/>
                <a:hlinkClick r:id="rId2" action="ppaction://hlinkfile"/>
              </a:rPr>
              <a:t>考核</a:t>
            </a:r>
            <a:endParaRPr lang="en-US" altLang="zh-CN" sz="3100" dirty="0" smtClean="0">
              <a:solidFill>
                <a:srgbClr val="FF0000"/>
              </a:solidFill>
              <a:latin typeface="微软雅黑" pitchFamily="34" charset="-122"/>
              <a:ea typeface="微软雅黑" pitchFamily="34" charset="-122"/>
              <a:hlinkClick r:id="rId2" action="ppaction://hlinkfile"/>
            </a:endParaRPr>
          </a:p>
          <a:p>
            <a:pPr>
              <a:lnSpc>
                <a:spcPct val="150000"/>
              </a:lnSpc>
              <a:buNone/>
            </a:pPr>
            <a:r>
              <a:rPr lang="zh-CN" altLang="en-US" sz="3100" dirty="0" smtClean="0">
                <a:solidFill>
                  <a:srgbClr val="FF0000"/>
                </a:solidFill>
                <a:latin typeface="微软雅黑" pitchFamily="34" charset="-122"/>
                <a:ea typeface="微软雅黑" pitchFamily="34" charset="-122"/>
                <a:hlinkClick r:id="rId2" action="ppaction://hlinkfile"/>
              </a:rPr>
              <a:t>免考学生</a:t>
            </a:r>
            <a:r>
              <a:rPr lang="en-US" altLang="zh-CN" sz="3100" b="1" dirty="0" smtClean="0">
                <a:solidFill>
                  <a:srgbClr val="FF0000"/>
                </a:solidFill>
                <a:latin typeface="微软雅黑" pitchFamily="34" charset="-122"/>
                <a:ea typeface="微软雅黑" pitchFamily="34" charset="-122"/>
                <a:hlinkClick r:id="rId2" action="ppaction://hlinkfile"/>
              </a:rPr>
              <a:t>111</a:t>
            </a:r>
            <a:r>
              <a:rPr lang="zh-CN" altLang="en-US" sz="3100" b="1" dirty="0" smtClean="0">
                <a:solidFill>
                  <a:srgbClr val="FF0000"/>
                </a:solidFill>
                <a:latin typeface="微软雅黑" pitchFamily="34" charset="-122"/>
                <a:ea typeface="微软雅黑" pitchFamily="34" charset="-122"/>
                <a:hlinkClick r:id="rId2" action="ppaction://hlinkfile"/>
              </a:rPr>
              <a:t>人</a:t>
            </a:r>
            <a:r>
              <a:rPr lang="zh-CN" altLang="en-US" sz="3100" dirty="0" smtClean="0">
                <a:solidFill>
                  <a:srgbClr val="FF0000"/>
                </a:solidFill>
                <a:latin typeface="微软雅黑" pitchFamily="34" charset="-122"/>
                <a:ea typeface="微软雅黑" pitchFamily="34" charset="-122"/>
                <a:hlinkClick r:id="rId2" action="ppaction://hlinkfile"/>
              </a:rPr>
              <a:t>（</a:t>
            </a:r>
            <a:r>
              <a:rPr lang="en-US" altLang="zh-CN" sz="3100" dirty="0" smtClean="0">
                <a:solidFill>
                  <a:srgbClr val="FF0000"/>
                </a:solidFill>
                <a:latin typeface="微软雅黑" pitchFamily="34" charset="-122"/>
                <a:ea typeface="微软雅黑" pitchFamily="34" charset="-122"/>
                <a:hlinkClick r:id="rId2" action="ppaction://hlinkfile"/>
              </a:rPr>
              <a:t>11</a:t>
            </a:r>
            <a:r>
              <a:rPr lang="zh-CN" altLang="en-US" sz="3100" dirty="0" smtClean="0">
                <a:solidFill>
                  <a:srgbClr val="FF0000"/>
                </a:solidFill>
                <a:latin typeface="微软雅黑" pitchFamily="34" charset="-122"/>
                <a:ea typeface="微软雅黑" pitchFamily="34" charset="-122"/>
                <a:hlinkClick r:id="rId2" action="ppaction://hlinkfile"/>
              </a:rPr>
              <a:t>全英班</a:t>
            </a:r>
            <a:r>
              <a:rPr lang="en-US" altLang="zh-CN" sz="3100" dirty="0" smtClean="0">
                <a:solidFill>
                  <a:srgbClr val="FF0000"/>
                </a:solidFill>
                <a:latin typeface="微软雅黑" pitchFamily="34" charset="-122"/>
                <a:ea typeface="微软雅黑" pitchFamily="34" charset="-122"/>
                <a:hlinkClick r:id="rId2" action="ppaction://hlinkfile"/>
              </a:rPr>
              <a:t>1</a:t>
            </a:r>
            <a:r>
              <a:rPr lang="zh-CN" altLang="en-US" sz="3100" dirty="0" smtClean="0">
                <a:solidFill>
                  <a:srgbClr val="FF0000"/>
                </a:solidFill>
                <a:latin typeface="微软雅黑" pitchFamily="34" charset="-122"/>
                <a:ea typeface="微软雅黑" pitchFamily="34" charset="-122"/>
                <a:hlinkClick r:id="rId2" action="ppaction://hlinkfile"/>
              </a:rPr>
              <a:t>人：夏莉）</a:t>
            </a:r>
            <a:endParaRPr lang="en-US" altLang="zh-CN" sz="3100" dirty="0" smtClean="0">
              <a:solidFill>
                <a:srgbClr val="FF0000"/>
              </a:solidFill>
              <a:latin typeface="微软雅黑" pitchFamily="34" charset="-122"/>
              <a:ea typeface="微软雅黑" pitchFamily="34" charset="-122"/>
            </a:endParaRPr>
          </a:p>
          <a:p>
            <a:pPr>
              <a:lnSpc>
                <a:spcPct val="150000"/>
              </a:lnSpc>
              <a:buNone/>
            </a:pPr>
            <a:r>
              <a:rPr lang="en-US" altLang="zh-CN" sz="3100" dirty="0" smtClean="0">
                <a:solidFill>
                  <a:srgbClr val="FF0000"/>
                </a:solidFill>
                <a:latin typeface="微软雅黑" pitchFamily="34" charset="-122"/>
                <a:ea typeface="微软雅黑" pitchFamily="34" charset="-122"/>
                <a:hlinkClick r:id="rId2" action="ppaction://hlinkfile"/>
              </a:rPr>
              <a:t> </a:t>
            </a:r>
          </a:p>
          <a:p>
            <a:pPr>
              <a:lnSpc>
                <a:spcPct val="150000"/>
              </a:lnSpc>
              <a:buNone/>
            </a:pPr>
            <a:r>
              <a:rPr lang="zh-CN" altLang="en-US" sz="3100" dirty="0" smtClean="0">
                <a:solidFill>
                  <a:srgbClr val="FF0000"/>
                </a:solidFill>
                <a:latin typeface="微软雅黑" pitchFamily="34" charset="-122"/>
                <a:ea typeface="微软雅黑" pitchFamily="34" charset="-122"/>
                <a:hlinkClick r:id="rId2" action="ppaction://hlinkfile"/>
              </a:rPr>
              <a:t>▶ 进入</a:t>
            </a:r>
            <a:r>
              <a:rPr lang="zh-CN" altLang="en-US" sz="3100" dirty="0" smtClean="0">
                <a:solidFill>
                  <a:srgbClr val="FF0000"/>
                </a:solidFill>
                <a:latin typeface="微软雅黑" pitchFamily="34" charset="-122"/>
                <a:ea typeface="微软雅黑" pitchFamily="34" charset="-122"/>
                <a:hlinkClick r:id="rId2" action="ppaction://hlinkfile"/>
              </a:rPr>
              <a:t>校</a:t>
            </a:r>
            <a:r>
              <a:rPr lang="zh-CN" altLang="en-US" sz="3100" dirty="0" smtClean="0">
                <a:solidFill>
                  <a:srgbClr val="FF0000"/>
                </a:solidFill>
                <a:latin typeface="微软雅黑" pitchFamily="34" charset="-122"/>
                <a:ea typeface="微软雅黑" pitchFamily="34" charset="-122"/>
                <a:hlinkClick r:id="rId2" action="ppaction://hlinkfile"/>
              </a:rPr>
              <a:t>级临床技能大赛决</a:t>
            </a:r>
            <a:r>
              <a:rPr lang="zh-CN" altLang="en-US" sz="3100" dirty="0" smtClean="0">
                <a:solidFill>
                  <a:srgbClr val="FF0000"/>
                </a:solidFill>
                <a:latin typeface="微软雅黑" pitchFamily="34" charset="-122"/>
                <a:ea typeface="微软雅黑" pitchFamily="34" charset="-122"/>
                <a:hlinkClick r:id="rId2" action="ppaction://hlinkfile"/>
              </a:rPr>
              <a:t>赛的选</a:t>
            </a:r>
            <a:r>
              <a:rPr lang="zh-CN" altLang="en-US" sz="3100" dirty="0" smtClean="0">
                <a:solidFill>
                  <a:srgbClr val="FF0000"/>
                </a:solidFill>
                <a:latin typeface="微软雅黑" pitchFamily="34" charset="-122"/>
                <a:ea typeface="微软雅黑" pitchFamily="34" charset="-122"/>
                <a:hlinkClick r:id="rId2" action="ppaction://hlinkfile"/>
              </a:rPr>
              <a:t>手也可以免考毕业综合考试</a:t>
            </a:r>
            <a:endParaRPr lang="en-US" altLang="zh-CN" sz="3100" dirty="0" smtClean="0">
              <a:solidFill>
                <a:srgbClr val="FF0000"/>
              </a:solidFill>
              <a:latin typeface="微软雅黑" pitchFamily="34" charset="-122"/>
              <a:ea typeface="微软雅黑" pitchFamily="34" charset="-122"/>
              <a:hlinkClick r:id="rId2" action="ppaction://hlinkfile"/>
            </a:endParaRPr>
          </a:p>
          <a:p>
            <a:pPr>
              <a:lnSpc>
                <a:spcPct val="150000"/>
              </a:lnSpc>
              <a:buNone/>
            </a:pPr>
            <a:r>
              <a:rPr lang="zh-CN" altLang="en-US" sz="3100" b="1" dirty="0" smtClean="0">
                <a:solidFill>
                  <a:srgbClr val="FF0000"/>
                </a:solidFill>
                <a:latin typeface="微软雅黑" pitchFamily="34" charset="-122"/>
                <a:ea typeface="微软雅黑" pitchFamily="34" charset="-122"/>
                <a:hlinkClick r:id="rId2" action="ppaction://hlinkfile"/>
              </a:rPr>
              <a:t>技能</a:t>
            </a:r>
            <a:r>
              <a:rPr lang="zh-CN" altLang="en-US" sz="3100" dirty="0" smtClean="0">
                <a:solidFill>
                  <a:srgbClr val="FF0000"/>
                </a:solidFill>
                <a:latin typeface="微软雅黑" pitchFamily="34" charset="-122"/>
                <a:ea typeface="微软雅黑" pitchFamily="34" charset="-122"/>
                <a:hlinkClick r:id="rId2" action="ppaction://hlinkfile"/>
              </a:rPr>
              <a:t>考核</a:t>
            </a:r>
            <a:endParaRPr lang="en-US" altLang="zh-CN" sz="3100" dirty="0" smtClean="0">
              <a:solidFill>
                <a:srgbClr val="FF0000"/>
              </a:solidFill>
              <a:latin typeface="微软雅黑" pitchFamily="34" charset="-122"/>
              <a:ea typeface="微软雅黑" pitchFamily="34" charset="-122"/>
            </a:endParaRPr>
          </a:p>
          <a:p>
            <a:pPr>
              <a:lnSpc>
                <a:spcPct val="150000"/>
              </a:lnSpc>
              <a:buNone/>
            </a:pPr>
            <a:r>
              <a:rPr lang="zh-CN" altLang="en-US" sz="3100" dirty="0" smtClean="0">
                <a:solidFill>
                  <a:srgbClr val="FF0000"/>
                </a:solidFill>
                <a:latin typeface="微软雅黑" pitchFamily="34" charset="-122"/>
                <a:ea typeface="微软雅黑" pitchFamily="34" charset="-122"/>
                <a:hlinkClick r:id="rId2" action="ppaction://hlinkfile"/>
              </a:rPr>
              <a:t>（</a:t>
            </a:r>
            <a:r>
              <a:rPr lang="en-US" altLang="zh-CN" sz="3100" dirty="0" smtClean="0">
                <a:solidFill>
                  <a:srgbClr val="FF0000"/>
                </a:solidFill>
                <a:latin typeface="微软雅黑" pitchFamily="34" charset="-122"/>
                <a:ea typeface="微软雅黑" pitchFamily="34" charset="-122"/>
                <a:hlinkClick r:id="rId2" action="ppaction://hlinkfile"/>
              </a:rPr>
              <a:t>11</a:t>
            </a:r>
            <a:r>
              <a:rPr lang="zh-CN" altLang="en-US" sz="3100" dirty="0" smtClean="0">
                <a:solidFill>
                  <a:srgbClr val="FF0000"/>
                </a:solidFill>
                <a:latin typeface="微软雅黑" pitchFamily="34" charset="-122"/>
                <a:ea typeface="微软雅黑" pitchFamily="34" charset="-122"/>
                <a:hlinkClick r:id="rId2" action="ppaction://hlinkfile"/>
              </a:rPr>
              <a:t>全英班</a:t>
            </a:r>
            <a:r>
              <a:rPr lang="en-US" altLang="zh-CN" sz="3100" dirty="0" smtClean="0">
                <a:solidFill>
                  <a:srgbClr val="FF0000"/>
                </a:solidFill>
                <a:latin typeface="微软雅黑" pitchFamily="34" charset="-122"/>
                <a:ea typeface="微软雅黑" pitchFamily="34" charset="-122"/>
                <a:hlinkClick r:id="rId2" action="ppaction://hlinkfile"/>
              </a:rPr>
              <a:t>3</a:t>
            </a:r>
            <a:r>
              <a:rPr lang="zh-CN" altLang="en-US" sz="3100" dirty="0" smtClean="0">
                <a:solidFill>
                  <a:srgbClr val="FF0000"/>
                </a:solidFill>
                <a:latin typeface="微软雅黑" pitchFamily="34" charset="-122"/>
                <a:ea typeface="微软雅黑" pitchFamily="34" charset="-122"/>
                <a:hlinkClick r:id="rId2" action="ppaction://hlinkfile"/>
              </a:rPr>
              <a:t>人：周多、程凌枫、袁铨</a:t>
            </a:r>
            <a:r>
              <a:rPr lang="zh-CN" altLang="en-US" sz="3100" b="1" dirty="0" smtClean="0">
                <a:solidFill>
                  <a:srgbClr val="FF0000"/>
                </a:solidFill>
                <a:latin typeface="微软雅黑" pitchFamily="34" charset="-122"/>
                <a:ea typeface="微软雅黑" pitchFamily="34" charset="-122"/>
                <a:hlinkClick r:id="rId2" action="ppaction://hlinkfile"/>
              </a:rPr>
              <a:t>）</a:t>
            </a:r>
            <a:endParaRPr lang="en-US" altLang="zh-CN" sz="3100" dirty="0" smtClean="0">
              <a:solidFill>
                <a:srgbClr val="FF0000"/>
              </a:solidFill>
              <a:latin typeface="微软雅黑" pitchFamily="34" charset="-122"/>
              <a:ea typeface="微软雅黑" pitchFamily="34" charset="-122"/>
              <a:hlinkClick r:id="rId2" action="ppaction://hlinkfile"/>
            </a:endParaRPr>
          </a:p>
          <a:p>
            <a:pPr>
              <a:buNone/>
            </a:pPr>
            <a:endParaRPr lang="zh-CN" altLang="en-US" dirty="0">
              <a:hlinkClick r:id="rId2" action="ppaction://hlinkfile"/>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642918"/>
            <a:ext cx="8229600" cy="5681682"/>
          </a:xfrm>
        </p:spPr>
        <p:txBody>
          <a:bodyPr>
            <a:normAutofit fontScale="92500" lnSpcReduction="20000"/>
          </a:bodyPr>
          <a:lstStyle/>
          <a:p>
            <a:pPr>
              <a:lnSpc>
                <a:spcPct val="160000"/>
              </a:lnSpc>
            </a:pPr>
            <a:r>
              <a:rPr lang="zh-CN" altLang="zh-CN" sz="2600" dirty="0" smtClean="0">
                <a:solidFill>
                  <a:srgbClr val="FF0000"/>
                </a:solidFill>
                <a:latin typeface="微软雅黑" pitchFamily="34" charset="-122"/>
                <a:ea typeface="微软雅黑" pitchFamily="34" charset="-122"/>
              </a:rPr>
              <a:t>为了让自己毕业前有时间去参</a:t>
            </a:r>
            <a:r>
              <a:rPr lang="zh-CN" altLang="zh-CN" sz="2600" dirty="0" smtClean="0">
                <a:solidFill>
                  <a:srgbClr val="FF0000"/>
                </a:solidFill>
                <a:latin typeface="微软雅黑" pitchFamily="34" charset="-122"/>
                <a:ea typeface="微软雅黑" pitchFamily="34" charset="-122"/>
              </a:rPr>
              <a:t>加</a:t>
            </a:r>
            <a:r>
              <a:rPr lang="zh-CN" altLang="en-US" sz="2600" dirty="0" smtClean="0">
                <a:solidFill>
                  <a:srgbClr val="FF0000"/>
                </a:solidFill>
                <a:latin typeface="微软雅黑" pitchFamily="34" charset="-122"/>
                <a:ea typeface="微软雅黑" pitchFamily="34" charset="-122"/>
              </a:rPr>
              <a:t>考研</a:t>
            </a:r>
            <a:r>
              <a:rPr lang="zh-CN" altLang="zh-CN" sz="2600" dirty="0" smtClean="0">
                <a:solidFill>
                  <a:srgbClr val="FF0000"/>
                </a:solidFill>
                <a:latin typeface="微软雅黑" pitchFamily="34" charset="-122"/>
                <a:ea typeface="微软雅黑" pitchFamily="34" charset="-122"/>
              </a:rPr>
              <a:t>复</a:t>
            </a:r>
            <a:r>
              <a:rPr lang="zh-CN" altLang="zh-CN" sz="2600" dirty="0" smtClean="0">
                <a:solidFill>
                  <a:srgbClr val="FF0000"/>
                </a:solidFill>
                <a:latin typeface="微软雅黑" pitchFamily="34" charset="-122"/>
                <a:ea typeface="微软雅黑" pitchFamily="34" charset="-122"/>
              </a:rPr>
              <a:t>试、有时间去找工作，请一定认真复习，</a:t>
            </a:r>
            <a:r>
              <a:rPr lang="en-US" altLang="zh-CN" sz="2600" dirty="0" smtClean="0">
                <a:solidFill>
                  <a:srgbClr val="FF0000"/>
                </a:solidFill>
                <a:latin typeface="微软雅黑" pitchFamily="34" charset="-122"/>
                <a:ea typeface="微软雅黑" pitchFamily="34" charset="-122"/>
              </a:rPr>
              <a:t>6</a:t>
            </a:r>
            <a:r>
              <a:rPr lang="zh-CN" altLang="zh-CN" sz="2600" dirty="0" smtClean="0">
                <a:solidFill>
                  <a:srgbClr val="FF0000"/>
                </a:solidFill>
                <a:latin typeface="微软雅黑" pitchFamily="34" charset="-122"/>
                <a:ea typeface="微软雅黑" pitchFamily="34" charset="-122"/>
              </a:rPr>
              <a:t>月的阶段性考试，拼死都要考过才行！！！一劳永逸！！！</a:t>
            </a:r>
          </a:p>
          <a:p>
            <a:pPr>
              <a:lnSpc>
                <a:spcPct val="160000"/>
              </a:lnSpc>
            </a:pPr>
            <a:r>
              <a:rPr lang="zh-CN" altLang="zh-CN" sz="2600" dirty="0" smtClean="0">
                <a:solidFill>
                  <a:srgbClr val="FF0000"/>
                </a:solidFill>
                <a:latin typeface="微软雅黑" pitchFamily="34" charset="-122"/>
                <a:ea typeface="微软雅黑" pitchFamily="34" charset="-122"/>
              </a:rPr>
              <a:t>为了让自己毕业前有时间去参</a:t>
            </a:r>
            <a:r>
              <a:rPr lang="zh-CN" altLang="zh-CN" sz="2600" dirty="0" smtClean="0">
                <a:solidFill>
                  <a:srgbClr val="FF0000"/>
                </a:solidFill>
                <a:latin typeface="微软雅黑" pitchFamily="34" charset="-122"/>
                <a:ea typeface="微软雅黑" pitchFamily="34" charset="-122"/>
              </a:rPr>
              <a:t>加</a:t>
            </a:r>
            <a:r>
              <a:rPr lang="zh-CN" altLang="en-US" sz="2600" dirty="0" smtClean="0">
                <a:solidFill>
                  <a:srgbClr val="FF0000"/>
                </a:solidFill>
                <a:latin typeface="微软雅黑" pitchFamily="34" charset="-122"/>
                <a:ea typeface="微软雅黑" pitchFamily="34" charset="-122"/>
              </a:rPr>
              <a:t>考研</a:t>
            </a:r>
            <a:r>
              <a:rPr lang="zh-CN" altLang="zh-CN" sz="2600" dirty="0" smtClean="0">
                <a:solidFill>
                  <a:srgbClr val="FF0000"/>
                </a:solidFill>
                <a:latin typeface="微软雅黑" pitchFamily="34" charset="-122"/>
                <a:ea typeface="微软雅黑" pitchFamily="34" charset="-122"/>
              </a:rPr>
              <a:t>复</a:t>
            </a:r>
            <a:r>
              <a:rPr lang="zh-CN" altLang="zh-CN" sz="2600" dirty="0" smtClean="0">
                <a:solidFill>
                  <a:srgbClr val="FF0000"/>
                </a:solidFill>
                <a:latin typeface="微软雅黑" pitchFamily="34" charset="-122"/>
                <a:ea typeface="微软雅黑" pitchFamily="34" charset="-122"/>
              </a:rPr>
              <a:t>试、有时间去找工作，请一定认真复习，</a:t>
            </a:r>
            <a:r>
              <a:rPr lang="en-US" altLang="zh-CN" sz="2600" dirty="0" smtClean="0">
                <a:solidFill>
                  <a:srgbClr val="FF0000"/>
                </a:solidFill>
                <a:latin typeface="微软雅黑" pitchFamily="34" charset="-122"/>
                <a:ea typeface="微软雅黑" pitchFamily="34" charset="-122"/>
              </a:rPr>
              <a:t>6</a:t>
            </a:r>
            <a:r>
              <a:rPr lang="zh-CN" altLang="zh-CN" sz="2600" dirty="0" smtClean="0">
                <a:solidFill>
                  <a:srgbClr val="FF0000"/>
                </a:solidFill>
                <a:latin typeface="微软雅黑" pitchFamily="34" charset="-122"/>
                <a:ea typeface="微软雅黑" pitchFamily="34" charset="-122"/>
              </a:rPr>
              <a:t>月的阶段性考试，拼死都要考过才行！！！一劳永逸！！！</a:t>
            </a:r>
          </a:p>
          <a:p>
            <a:pPr>
              <a:lnSpc>
                <a:spcPct val="160000"/>
              </a:lnSpc>
            </a:pPr>
            <a:r>
              <a:rPr lang="zh-CN" altLang="zh-CN" sz="2600" dirty="0" smtClean="0">
                <a:solidFill>
                  <a:srgbClr val="FF0000"/>
                </a:solidFill>
                <a:latin typeface="微软雅黑" pitchFamily="34" charset="-122"/>
                <a:ea typeface="微软雅黑" pitchFamily="34" charset="-122"/>
              </a:rPr>
              <a:t>为了让自己毕业前有时间去参</a:t>
            </a:r>
            <a:r>
              <a:rPr lang="zh-CN" altLang="zh-CN" sz="2600" dirty="0" smtClean="0">
                <a:solidFill>
                  <a:srgbClr val="FF0000"/>
                </a:solidFill>
                <a:latin typeface="微软雅黑" pitchFamily="34" charset="-122"/>
                <a:ea typeface="微软雅黑" pitchFamily="34" charset="-122"/>
              </a:rPr>
              <a:t>加</a:t>
            </a:r>
            <a:r>
              <a:rPr lang="zh-CN" altLang="en-US" sz="2600" dirty="0" smtClean="0">
                <a:solidFill>
                  <a:srgbClr val="FF0000"/>
                </a:solidFill>
                <a:latin typeface="微软雅黑" pitchFamily="34" charset="-122"/>
                <a:ea typeface="微软雅黑" pitchFamily="34" charset="-122"/>
              </a:rPr>
              <a:t>考研</a:t>
            </a:r>
            <a:r>
              <a:rPr lang="zh-CN" altLang="zh-CN" sz="2600" dirty="0" smtClean="0">
                <a:solidFill>
                  <a:srgbClr val="FF0000"/>
                </a:solidFill>
                <a:latin typeface="微软雅黑" pitchFamily="34" charset="-122"/>
                <a:ea typeface="微软雅黑" pitchFamily="34" charset="-122"/>
              </a:rPr>
              <a:t>复</a:t>
            </a:r>
            <a:r>
              <a:rPr lang="zh-CN" altLang="zh-CN" sz="2600" dirty="0" smtClean="0">
                <a:solidFill>
                  <a:srgbClr val="FF0000"/>
                </a:solidFill>
                <a:latin typeface="微软雅黑" pitchFamily="34" charset="-122"/>
                <a:ea typeface="微软雅黑" pitchFamily="34" charset="-122"/>
              </a:rPr>
              <a:t>试、有时间去找工作，请一定认真复习，</a:t>
            </a:r>
            <a:r>
              <a:rPr lang="en-US" altLang="zh-CN" sz="2600" dirty="0" smtClean="0">
                <a:solidFill>
                  <a:srgbClr val="FF0000"/>
                </a:solidFill>
                <a:latin typeface="微软雅黑" pitchFamily="34" charset="-122"/>
                <a:ea typeface="微软雅黑" pitchFamily="34" charset="-122"/>
              </a:rPr>
              <a:t>6</a:t>
            </a:r>
            <a:r>
              <a:rPr lang="zh-CN" altLang="zh-CN" sz="2600" dirty="0" smtClean="0">
                <a:solidFill>
                  <a:srgbClr val="FF0000"/>
                </a:solidFill>
                <a:latin typeface="微软雅黑" pitchFamily="34" charset="-122"/>
                <a:ea typeface="微软雅黑" pitchFamily="34" charset="-122"/>
              </a:rPr>
              <a:t>月的阶段性考试，拼死都要考过才行！！！一劳永逸！！！</a:t>
            </a:r>
          </a:p>
          <a:p>
            <a:pPr>
              <a:lnSpc>
                <a:spcPct val="160000"/>
              </a:lnSpc>
            </a:pPr>
            <a:r>
              <a:rPr lang="zh-CN" altLang="zh-CN" b="1" dirty="0" smtClean="0">
                <a:solidFill>
                  <a:srgbClr val="1D3F65"/>
                </a:solidFill>
              </a:rPr>
              <a:t>重要的事情要说三遍！！！</a:t>
            </a:r>
          </a:p>
          <a:p>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1714488"/>
            <a:ext cx="8229600" cy="4538674"/>
          </a:xfrm>
        </p:spPr>
        <p:txBody>
          <a:bodyPr>
            <a:normAutofit fontScale="85000" lnSpcReduction="10000"/>
          </a:bodyPr>
          <a:lstStyle/>
          <a:p>
            <a:pPr algn="ctr">
              <a:buNone/>
            </a:pPr>
            <a:r>
              <a:rPr lang="zh-CN" altLang="en-US" sz="10400" dirty="0" smtClean="0">
                <a:solidFill>
                  <a:srgbClr val="990000"/>
                </a:solidFill>
              </a:rPr>
              <a:t>全英班</a:t>
            </a:r>
            <a:endParaRPr lang="en-US" altLang="zh-CN" sz="10400" dirty="0" smtClean="0">
              <a:solidFill>
                <a:srgbClr val="990000"/>
              </a:solidFill>
            </a:endParaRPr>
          </a:p>
          <a:p>
            <a:pPr algn="ctr">
              <a:buNone/>
            </a:pPr>
            <a:r>
              <a:rPr lang="zh-CN" altLang="en-US" sz="10400" dirty="0" smtClean="0">
                <a:solidFill>
                  <a:srgbClr val="990000"/>
                </a:solidFill>
              </a:rPr>
              <a:t>实习经验交流会</a:t>
            </a:r>
            <a:endParaRPr lang="en-US" altLang="zh-CN" sz="10400" dirty="0" smtClean="0">
              <a:solidFill>
                <a:srgbClr val="990000"/>
              </a:solidFill>
            </a:endParaRPr>
          </a:p>
          <a:p>
            <a:pPr algn="ctr">
              <a:buNone/>
            </a:pPr>
            <a:endParaRPr lang="en-US" altLang="zh-CN" sz="3800" dirty="0" smtClean="0">
              <a:solidFill>
                <a:srgbClr val="1D3F65"/>
              </a:solidFill>
              <a:latin typeface="Adobe 楷体 Std R" pitchFamily="18" charset="-122"/>
              <a:ea typeface="Adobe 楷体 Std R" pitchFamily="18" charset="-122"/>
            </a:endParaRPr>
          </a:p>
          <a:p>
            <a:pPr algn="ctr">
              <a:buNone/>
            </a:pPr>
            <a:r>
              <a:rPr lang="zh-CN" altLang="en-US" sz="3800" b="1" dirty="0" smtClean="0">
                <a:solidFill>
                  <a:srgbClr val="1D3F65"/>
                </a:solidFill>
                <a:latin typeface="Adobe 楷体 Std R" pitchFamily="18" charset="-122"/>
                <a:ea typeface="Adobe 楷体 Std R" pitchFamily="18" charset="-122"/>
              </a:rPr>
              <a:t>国际教育学院</a:t>
            </a:r>
            <a:endParaRPr lang="en-US" altLang="zh-CN" sz="3800" b="1" dirty="0" smtClean="0">
              <a:solidFill>
                <a:srgbClr val="1D3F65"/>
              </a:solidFill>
              <a:latin typeface="Adobe 楷体 Std R" pitchFamily="18" charset="-122"/>
              <a:ea typeface="Adobe 楷体 Std R" pitchFamily="18" charset="-122"/>
            </a:endParaRPr>
          </a:p>
          <a:p>
            <a:pPr algn="ctr">
              <a:buNone/>
            </a:pPr>
            <a:r>
              <a:rPr lang="en-US" altLang="zh-CN" sz="2800" b="1" dirty="0" smtClean="0">
                <a:solidFill>
                  <a:srgbClr val="1D3F65"/>
                </a:solidFill>
                <a:latin typeface="Adobe 楷体 Std R" pitchFamily="18" charset="-122"/>
                <a:ea typeface="Adobe 楷体 Std R" pitchFamily="18" charset="-122"/>
              </a:rPr>
              <a:t>2016</a:t>
            </a:r>
            <a:r>
              <a:rPr lang="zh-CN" altLang="en-US" sz="2800" b="1" dirty="0" smtClean="0">
                <a:solidFill>
                  <a:srgbClr val="1D3F65"/>
                </a:solidFill>
                <a:latin typeface="Adobe 楷体 Std R" pitchFamily="18" charset="-122"/>
                <a:ea typeface="Adobe 楷体 Std R" pitchFamily="18" charset="-122"/>
              </a:rPr>
              <a:t>年</a:t>
            </a:r>
            <a:r>
              <a:rPr lang="en-US" altLang="zh-CN" sz="2800" b="1" dirty="0" smtClean="0">
                <a:solidFill>
                  <a:srgbClr val="1D3F65"/>
                </a:solidFill>
                <a:latin typeface="Adobe 楷体 Std R" pitchFamily="18" charset="-122"/>
                <a:ea typeface="Adobe 楷体 Std R" pitchFamily="18" charset="-122"/>
              </a:rPr>
              <a:t>4</a:t>
            </a:r>
            <a:r>
              <a:rPr lang="zh-CN" altLang="en-US" sz="2800" b="1" dirty="0" smtClean="0">
                <a:solidFill>
                  <a:srgbClr val="1D3F65"/>
                </a:solidFill>
                <a:latin typeface="Adobe 楷体 Std R" pitchFamily="18" charset="-122"/>
                <a:ea typeface="Adobe 楷体 Std R" pitchFamily="18" charset="-122"/>
              </a:rPr>
              <a:t>月</a:t>
            </a:r>
            <a:r>
              <a:rPr lang="en-US" altLang="zh-CN" sz="2800" b="1" dirty="0" smtClean="0">
                <a:solidFill>
                  <a:srgbClr val="1D3F65"/>
                </a:solidFill>
                <a:latin typeface="Adobe 楷体 Std R" pitchFamily="18" charset="-122"/>
                <a:ea typeface="Adobe 楷体 Std R" pitchFamily="18" charset="-122"/>
              </a:rPr>
              <a:t>1</a:t>
            </a:r>
            <a:r>
              <a:rPr lang="zh-CN" altLang="en-US" sz="2800" b="1" dirty="0" smtClean="0">
                <a:solidFill>
                  <a:srgbClr val="1D3F65"/>
                </a:solidFill>
                <a:latin typeface="Adobe 楷体 Std R" pitchFamily="18" charset="-122"/>
                <a:ea typeface="Adobe 楷体 Std R" pitchFamily="18" charset="-122"/>
              </a:rPr>
              <a:t>日</a:t>
            </a:r>
            <a:endParaRPr lang="zh-CN" altLang="en-US" sz="2800" b="1" dirty="0">
              <a:solidFill>
                <a:srgbClr val="1D3F65"/>
              </a:solidFill>
              <a:latin typeface="Adobe 楷体 Std R" pitchFamily="18" charset="-122"/>
              <a:ea typeface="Adobe 楷体 Std R" pitchFamily="18" charset="-122"/>
            </a:endParaRPr>
          </a:p>
        </p:txBody>
      </p:sp>
      <p:pic>
        <p:nvPicPr>
          <p:cNvPr id="6" name="图片 5" descr="QQ截图20160331171133.png"/>
          <p:cNvPicPr>
            <a:picLocks noChangeAspect="1"/>
          </p:cNvPicPr>
          <p:nvPr/>
        </p:nvPicPr>
        <p:blipFill>
          <a:blip r:embed="rId2" cstate="print"/>
          <a:stretch>
            <a:fillRect/>
          </a:stretch>
        </p:blipFill>
        <p:spPr>
          <a:xfrm>
            <a:off x="142843" y="142852"/>
            <a:ext cx="3857650" cy="1285883"/>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行云流水">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行云流水">
      <a:majorFont>
        <a:latin typeface="Cambria"/>
        <a:ea typeface=""/>
        <a:cs typeface=""/>
        <a:font script="Jpan" typeface="ＭＳ Ｐゴシック"/>
        <a:font script="Hang" typeface="맑은 고딕"/>
        <a:font script="Hans" typeface="华文行楷"/>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libri"/>
        <a:ea typeface=""/>
        <a:cs typeface=""/>
        <a:font script="Jpan" typeface="ＭＳ Ｐ明朝"/>
        <a:font script="Hang" typeface="HY견명조"/>
        <a:font script="Hans" typeface="华文行楷"/>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行云流水">
      <a:fillStyleLst>
        <a:solidFill>
          <a:schemeClr val="phClr"/>
        </a:solidFill>
        <a:gradFill rotWithShape="1">
          <a:gsLst>
            <a:gs pos="0">
              <a:schemeClr val="phClr">
                <a:tint val="90000"/>
                <a:satMod val="130000"/>
              </a:schemeClr>
            </a:gs>
            <a:gs pos="50000">
              <a:schemeClr val="phClr">
                <a:tint val="45000"/>
                <a:satMod val="220000"/>
              </a:schemeClr>
            </a:gs>
            <a:gs pos="100000">
              <a:schemeClr val="phClr">
                <a:tint val="90000"/>
                <a:satMod val="130000"/>
              </a:schemeClr>
            </a:gs>
          </a:gsLst>
          <a:lin ang="5400000" scaled="1"/>
        </a:gradFill>
        <a:gradFill rotWithShape="1">
          <a:gsLst>
            <a:gs pos="0">
              <a:schemeClr val="phClr">
                <a:tint val="100000"/>
                <a:shade val="90000"/>
                <a:hueMod val="100000"/>
                <a:satMod val="200000"/>
              </a:schemeClr>
            </a:gs>
            <a:gs pos="50000">
              <a:schemeClr val="phClr">
                <a:tint val="100000"/>
                <a:shade val="60000"/>
                <a:hueMod val="100000"/>
                <a:satMod val="180000"/>
              </a:schemeClr>
            </a:gs>
            <a:gs pos="100000">
              <a:schemeClr val="phClr">
                <a:tint val="100000"/>
                <a:shade val="90000"/>
                <a:hueMod val="100000"/>
                <a:satMod val="200000"/>
              </a:schemeClr>
            </a:gs>
          </a:gsLst>
          <a:lin ang="540000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50600">
              <a:schemeClr val="phClr">
                <a:alpha val="40000"/>
              </a:schemeClr>
            </a:glow>
          </a:effectLst>
        </a:effectStyle>
        <a:effectStyle>
          <a:effectLst>
            <a:glow rad="101600">
              <a:schemeClr val="phClr">
                <a:alpha val="60000"/>
              </a:schemeClr>
            </a:glow>
          </a:effectLst>
          <a:scene3d>
            <a:camera prst="isometricLeftDown" fov="0">
              <a:rot lat="0" lon="0" rev="0"/>
            </a:camera>
            <a:lightRig rig="harsh" dir="tl">
              <a:rot lat="0" lon="0" rev="14280000"/>
            </a:lightRig>
          </a:scene3d>
          <a:sp3d prstMaterial="flat">
            <a:bevelT w="38100" h="50800" prst="softRound"/>
          </a:sp3d>
        </a:effectStyle>
        <a:effectStyle>
          <a:effectLst>
            <a:glow>
              <a:schemeClr val="phClr"/>
            </a:glow>
          </a:effectLst>
          <a:scene3d>
            <a:camera prst="isometricLeftDown">
              <a:rot lat="0" lon="0" rev="0"/>
            </a:camera>
            <a:lightRig rig="harsh" dir="tl">
              <a:rot lat="0" lon="0" rev="14280000"/>
            </a:lightRig>
          </a:scene3d>
          <a:sp3d extrusionH="63500" contourW="38100" prstMaterial="flat">
            <a:bevelT w="50800" h="635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80000"/>
                <a:hueMod val="100000"/>
                <a:satMod val="300000"/>
              </a:schemeClr>
            </a:gs>
            <a:gs pos="72000">
              <a:schemeClr val="phClr">
                <a:tint val="100000"/>
                <a:shade val="100000"/>
                <a:hueMod val="100000"/>
                <a:satMod val="100000"/>
              </a:schemeClr>
            </a:gs>
            <a:gs pos="81000">
              <a:schemeClr val="phClr">
                <a:tint val="98000"/>
                <a:shade val="100000"/>
                <a:hueMod val="100000"/>
                <a:satMod val="150000"/>
              </a:schemeClr>
            </a:gs>
            <a:gs pos="100000">
              <a:schemeClr val="phClr">
                <a:tint val="100000"/>
                <a:shade val="100000"/>
                <a:hueMod val="100000"/>
                <a:satMod val="200000"/>
              </a:schemeClr>
            </a:gs>
          </a:gsLst>
          <a:lin ang="16200000" scaled="1"/>
        </a:gradFill>
        <a:blipFill>
          <a:blip xmlns:r="http://schemas.openxmlformats.org/officeDocument/2006/relationships" r:embed="rId1">
            <a:duotone>
              <a:schemeClr val="phClr">
                <a:tint val="100000"/>
                <a:shade val="39000"/>
                <a:hueMod val="100000"/>
                <a:satMod val="150000"/>
              </a:schemeClr>
              <a:schemeClr val="phClr">
                <a:tint val="90000"/>
                <a:shade val="100000"/>
                <a:hueMod val="100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Calligraphy</Template>
  <TotalTime>260</TotalTime>
  <Words>867</Words>
  <Application>Microsoft Office PowerPoint</Application>
  <PresentationFormat>全屏显示(4:3)</PresentationFormat>
  <Paragraphs>36</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行云流水</vt:lpstr>
      <vt:lpstr>幻灯片 1</vt:lpstr>
      <vt:lpstr>幻灯片 2</vt:lpstr>
      <vt:lpstr>幻灯片 3</vt:lpstr>
      <vt:lpstr>幻灯片 4</vt:lpstr>
      <vt:lpstr>幻灯片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50</cp:revision>
  <dcterms:created xsi:type="dcterms:W3CDTF">2016-03-31T09:05:46Z</dcterms:created>
  <dcterms:modified xsi:type="dcterms:W3CDTF">2016-04-01T10:40:25Z</dcterms:modified>
</cp:coreProperties>
</file>