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12.xml" ContentType="application/vnd.openxmlformats-officedocument.presentationml.notes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1"/>
  </p:notesMasterIdLst>
  <p:sldIdLst>
    <p:sldId id="257" r:id="rId3"/>
    <p:sldId id="440" r:id="rId4"/>
    <p:sldId id="441" r:id="rId5"/>
    <p:sldId id="442" r:id="rId6"/>
    <p:sldId id="443" r:id="rId7"/>
    <p:sldId id="444" r:id="rId8"/>
    <p:sldId id="445" r:id="rId9"/>
    <p:sldId id="446" r:id="rId10"/>
    <p:sldId id="447" r:id="rId11"/>
    <p:sldId id="272" r:id="rId12"/>
    <p:sldId id="273" r:id="rId13"/>
    <p:sldId id="275" r:id="rId14"/>
    <p:sldId id="277" r:id="rId15"/>
    <p:sldId id="295" r:id="rId16"/>
    <p:sldId id="296" r:id="rId17"/>
    <p:sldId id="280" r:id="rId18"/>
    <p:sldId id="256" r:id="rId19"/>
    <p:sldId id="279" r:id="rId20"/>
    <p:sldId id="281" r:id="rId21"/>
    <p:sldId id="285" r:id="rId22"/>
    <p:sldId id="284" r:id="rId23"/>
    <p:sldId id="286" r:id="rId24"/>
    <p:sldId id="289" r:id="rId25"/>
    <p:sldId id="290" r:id="rId26"/>
    <p:sldId id="291" r:id="rId27"/>
    <p:sldId id="292" r:id="rId28"/>
    <p:sldId id="293" r:id="rId29"/>
    <p:sldId id="294" r:id="rId30"/>
    <p:sldId id="287" r:id="rId31"/>
    <p:sldId id="288" r:id="rId32"/>
    <p:sldId id="297" r:id="rId33"/>
    <p:sldId id="298" r:id="rId34"/>
    <p:sldId id="407" r:id="rId35"/>
    <p:sldId id="299" r:id="rId36"/>
    <p:sldId id="390" r:id="rId37"/>
    <p:sldId id="391" r:id="rId38"/>
    <p:sldId id="392" r:id="rId39"/>
    <p:sldId id="393" r:id="rId40"/>
    <p:sldId id="394" r:id="rId41"/>
    <p:sldId id="399" r:id="rId42"/>
    <p:sldId id="400" r:id="rId43"/>
    <p:sldId id="401" r:id="rId44"/>
    <p:sldId id="402" r:id="rId45"/>
    <p:sldId id="403" r:id="rId46"/>
    <p:sldId id="404" r:id="rId47"/>
    <p:sldId id="405" r:id="rId48"/>
    <p:sldId id="408" r:id="rId49"/>
    <p:sldId id="406" r:id="rId50"/>
    <p:sldId id="422" r:id="rId51"/>
    <p:sldId id="423" r:id="rId52"/>
    <p:sldId id="424" r:id="rId53"/>
    <p:sldId id="425" r:id="rId54"/>
    <p:sldId id="426" r:id="rId55"/>
    <p:sldId id="427" r:id="rId56"/>
    <p:sldId id="428" r:id="rId57"/>
    <p:sldId id="429" r:id="rId58"/>
    <p:sldId id="409" r:id="rId59"/>
    <p:sldId id="410" r:id="rId60"/>
    <p:sldId id="411" r:id="rId61"/>
    <p:sldId id="412" r:id="rId62"/>
    <p:sldId id="413" r:id="rId63"/>
    <p:sldId id="414" r:id="rId64"/>
    <p:sldId id="415" r:id="rId65"/>
    <p:sldId id="416" r:id="rId66"/>
    <p:sldId id="417" r:id="rId67"/>
    <p:sldId id="418" r:id="rId68"/>
    <p:sldId id="419" r:id="rId69"/>
    <p:sldId id="420" r:id="rId70"/>
    <p:sldId id="430" r:id="rId71"/>
    <p:sldId id="431" r:id="rId72"/>
    <p:sldId id="432" r:id="rId73"/>
    <p:sldId id="433" r:id="rId74"/>
    <p:sldId id="434" r:id="rId75"/>
    <p:sldId id="439" r:id="rId76"/>
    <p:sldId id="435" r:id="rId77"/>
    <p:sldId id="436" r:id="rId78"/>
    <p:sldId id="437" r:id="rId79"/>
    <p:sldId id="438" r:id="rId80"/>
    <p:sldId id="300" r:id="rId81"/>
    <p:sldId id="301" r:id="rId82"/>
    <p:sldId id="302" r:id="rId83"/>
    <p:sldId id="303" r:id="rId84"/>
    <p:sldId id="304" r:id="rId85"/>
    <p:sldId id="305" r:id="rId86"/>
    <p:sldId id="306" r:id="rId87"/>
    <p:sldId id="307" r:id="rId88"/>
    <p:sldId id="308" r:id="rId89"/>
    <p:sldId id="309" r:id="rId90"/>
    <p:sldId id="310" r:id="rId91"/>
    <p:sldId id="363" r:id="rId92"/>
    <p:sldId id="311" r:id="rId93"/>
    <p:sldId id="312" r:id="rId94"/>
    <p:sldId id="313" r:id="rId95"/>
    <p:sldId id="314" r:id="rId96"/>
    <p:sldId id="315" r:id="rId97"/>
    <p:sldId id="364" r:id="rId98"/>
    <p:sldId id="316" r:id="rId99"/>
    <p:sldId id="317" r:id="rId100"/>
    <p:sldId id="318" r:id="rId101"/>
    <p:sldId id="319" r:id="rId102"/>
    <p:sldId id="365" r:id="rId103"/>
    <p:sldId id="282" r:id="rId104"/>
    <p:sldId id="369" r:id="rId105"/>
    <p:sldId id="370" r:id="rId106"/>
    <p:sldId id="366" r:id="rId107"/>
    <p:sldId id="367" r:id="rId108"/>
    <p:sldId id="368" r:id="rId109"/>
    <p:sldId id="382" r:id="rId110"/>
    <p:sldId id="383" r:id="rId111"/>
    <p:sldId id="384" r:id="rId112"/>
    <p:sldId id="385" r:id="rId113"/>
    <p:sldId id="386" r:id="rId114"/>
    <p:sldId id="387" r:id="rId115"/>
    <p:sldId id="388" r:id="rId116"/>
    <p:sldId id="389" r:id="rId117"/>
    <p:sldId id="371" r:id="rId118"/>
    <p:sldId id="372" r:id="rId119"/>
    <p:sldId id="377" r:id="rId12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33CC"/>
    <a:srgbClr val="99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735" autoAdjust="0"/>
    <p:restoredTop sz="89127" autoAdjust="0"/>
  </p:normalViewPr>
  <p:slideViewPr>
    <p:cSldViewPr>
      <p:cViewPr varScale="1">
        <p:scale>
          <a:sx n="82" d="100"/>
          <a:sy n="82" d="100"/>
        </p:scale>
        <p:origin x="-11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slide" Target="slides/slide114.xml"/><Relationship Id="rId124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tableStyles" Target="tableStyle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CB8ED5-2B97-4714-B745-41D3BAF600E7}" type="datetimeFigureOut">
              <a:rPr lang="ko-KR" altLang="en-US" smtClean="0"/>
              <a:pPr/>
              <a:t>2016-01-20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011A5D-BF08-430E-818E-E3A14AD5B64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1A5D-BF08-430E-818E-E3A14AD5B649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1A5D-BF08-430E-818E-E3A14AD5B649}" type="slidenum">
              <a:rPr lang="ko-KR" altLang="en-US" smtClean="0"/>
              <a:pPr/>
              <a:t>64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1A5D-BF08-430E-818E-E3A14AD5B649}" type="slidenum">
              <a:rPr lang="ko-KR" altLang="en-US" smtClean="0"/>
              <a:pPr/>
              <a:t>65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1A5D-BF08-430E-818E-E3A14AD5B649}" type="slidenum">
              <a:rPr lang="ko-KR" altLang="en-US" smtClean="0"/>
              <a:pPr/>
              <a:t>66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1A5D-BF08-430E-818E-E3A14AD5B649}" type="slidenum">
              <a:rPr lang="ko-KR" altLang="en-US" smtClean="0"/>
              <a:pPr/>
              <a:t>67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618B5-85C2-41F5-9250-E6C48893682C}" type="slidenum">
              <a:rPr lang="ko-KR" altLang="en-US" smtClean="0"/>
              <a:pPr/>
              <a:t>118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892632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1A5D-BF08-430E-818E-E3A14AD5B649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1A5D-BF08-430E-818E-E3A14AD5B649}" type="slidenum">
              <a:rPr lang="ko-KR" altLang="en-US" smtClean="0"/>
              <a:pPr/>
              <a:t>57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1A5D-BF08-430E-818E-E3A14AD5B649}" type="slidenum">
              <a:rPr lang="ko-KR" altLang="en-US" smtClean="0"/>
              <a:pPr/>
              <a:t>58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1A5D-BF08-430E-818E-E3A14AD5B649}" type="slidenum">
              <a:rPr lang="ko-KR" altLang="en-US" smtClean="0"/>
              <a:pPr/>
              <a:t>59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1A5D-BF08-430E-818E-E3A14AD5B649}" type="slidenum">
              <a:rPr lang="ko-KR" altLang="en-US" smtClean="0"/>
              <a:pPr/>
              <a:t>60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1A5D-BF08-430E-818E-E3A14AD5B649}" type="slidenum">
              <a:rPr lang="ko-KR" altLang="en-US" smtClean="0"/>
              <a:pPr/>
              <a:t>61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1A5D-BF08-430E-818E-E3A14AD5B649}" type="slidenum">
              <a:rPr lang="ko-KR" altLang="en-US" smtClean="0"/>
              <a:pPr/>
              <a:t>62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11A5D-BF08-430E-818E-E3A14AD5B649}" type="slidenum">
              <a:rPr lang="ko-KR" altLang="en-US" smtClean="0"/>
              <a:pPr/>
              <a:t>63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3CD6A-6982-45C4-AF42-DBB12FCC3228}" type="datetimeFigureOut">
              <a:rPr lang="ko-KR" altLang="en-US" smtClean="0"/>
              <a:pPr/>
              <a:t>2016-01-20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A9A59-659F-4A9F-81A5-D76E43AD2D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3CD6A-6982-45C4-AF42-DBB12FCC3228}" type="datetimeFigureOut">
              <a:rPr lang="ko-KR" altLang="en-US" smtClean="0"/>
              <a:pPr/>
              <a:t>2016-01-20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A9A59-659F-4A9F-81A5-D76E43AD2D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3CD6A-6982-45C4-AF42-DBB12FCC3228}" type="datetimeFigureOut">
              <a:rPr lang="ko-KR" altLang="en-US" smtClean="0"/>
              <a:pPr/>
              <a:t>2016-01-20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A9A59-659F-4A9F-81A5-D76E43AD2D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6E0C-810B-4B50-BDF6-27ACDB4C09A7}" type="datetimeFigureOut">
              <a:rPr lang="ko-KR" altLang="en-US" smtClean="0"/>
              <a:pPr/>
              <a:t>2016-01-20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3EE07-59CF-4D8E-B787-040B463A49C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469836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6E0C-810B-4B50-BDF6-27ACDB4C09A7}" type="datetimeFigureOut">
              <a:rPr lang="ko-KR" altLang="en-US" smtClean="0"/>
              <a:pPr/>
              <a:t>2016-01-20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3EE07-59CF-4D8E-B787-040B463A49C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5921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6E0C-810B-4B50-BDF6-27ACDB4C09A7}" type="datetimeFigureOut">
              <a:rPr lang="ko-KR" altLang="en-US" smtClean="0"/>
              <a:pPr/>
              <a:t>2016-01-20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3EE07-59CF-4D8E-B787-040B463A49C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605370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6E0C-810B-4B50-BDF6-27ACDB4C09A7}" type="datetimeFigureOut">
              <a:rPr lang="ko-KR" altLang="en-US" smtClean="0"/>
              <a:pPr/>
              <a:t>2016-01-20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3EE07-59CF-4D8E-B787-040B463A49C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681937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6E0C-810B-4B50-BDF6-27ACDB4C09A7}" type="datetimeFigureOut">
              <a:rPr lang="ko-KR" altLang="en-US" smtClean="0"/>
              <a:pPr/>
              <a:t>2016-01-20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3EE07-59CF-4D8E-B787-040B463A49C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629794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6E0C-810B-4B50-BDF6-27ACDB4C09A7}" type="datetimeFigureOut">
              <a:rPr lang="ko-KR" altLang="en-US" smtClean="0"/>
              <a:pPr/>
              <a:t>2016-01-20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3EE07-59CF-4D8E-B787-040B463A49C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7433279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6E0C-810B-4B50-BDF6-27ACDB4C09A7}" type="datetimeFigureOut">
              <a:rPr lang="ko-KR" altLang="en-US" smtClean="0"/>
              <a:pPr/>
              <a:t>2016-01-20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3EE07-59CF-4D8E-B787-040B463A49C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7533219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6E0C-810B-4B50-BDF6-27ACDB4C09A7}" type="datetimeFigureOut">
              <a:rPr lang="ko-KR" altLang="en-US" smtClean="0"/>
              <a:pPr/>
              <a:t>2016-01-20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3EE07-59CF-4D8E-B787-040B463A49C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85674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3CD6A-6982-45C4-AF42-DBB12FCC3228}" type="datetimeFigureOut">
              <a:rPr lang="ko-KR" altLang="en-US" smtClean="0"/>
              <a:pPr/>
              <a:t>2016-01-20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A9A59-659F-4A9F-81A5-D76E43AD2D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6E0C-810B-4B50-BDF6-27ACDB4C09A7}" type="datetimeFigureOut">
              <a:rPr lang="ko-KR" altLang="en-US" smtClean="0"/>
              <a:pPr/>
              <a:t>2016-01-20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3EE07-59CF-4D8E-B787-040B463A49C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006335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6E0C-810B-4B50-BDF6-27ACDB4C09A7}" type="datetimeFigureOut">
              <a:rPr lang="ko-KR" altLang="en-US" smtClean="0"/>
              <a:pPr/>
              <a:t>2016-01-20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3EE07-59CF-4D8E-B787-040B463A49C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477206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6E0C-810B-4B50-BDF6-27ACDB4C09A7}" type="datetimeFigureOut">
              <a:rPr lang="ko-KR" altLang="en-US" smtClean="0"/>
              <a:pPr/>
              <a:t>2016-01-20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3EE07-59CF-4D8E-B787-040B463A49C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9397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3CD6A-6982-45C4-AF42-DBB12FCC3228}" type="datetimeFigureOut">
              <a:rPr lang="ko-KR" altLang="en-US" smtClean="0"/>
              <a:pPr/>
              <a:t>2016-01-20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A9A59-659F-4A9F-81A5-D76E43AD2D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3CD6A-6982-45C4-AF42-DBB12FCC3228}" type="datetimeFigureOut">
              <a:rPr lang="ko-KR" altLang="en-US" smtClean="0"/>
              <a:pPr/>
              <a:t>2016-01-20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A9A59-659F-4A9F-81A5-D76E43AD2D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3CD6A-6982-45C4-AF42-DBB12FCC3228}" type="datetimeFigureOut">
              <a:rPr lang="ko-KR" altLang="en-US" smtClean="0"/>
              <a:pPr/>
              <a:t>2016-01-20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A9A59-659F-4A9F-81A5-D76E43AD2D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3CD6A-6982-45C4-AF42-DBB12FCC3228}" type="datetimeFigureOut">
              <a:rPr lang="ko-KR" altLang="en-US" smtClean="0"/>
              <a:pPr/>
              <a:t>2016-01-20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A9A59-659F-4A9F-81A5-D76E43AD2D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3CD6A-6982-45C4-AF42-DBB12FCC3228}" type="datetimeFigureOut">
              <a:rPr lang="ko-KR" altLang="en-US" smtClean="0"/>
              <a:pPr/>
              <a:t>2016-01-20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A9A59-659F-4A9F-81A5-D76E43AD2D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3CD6A-6982-45C4-AF42-DBB12FCC3228}" type="datetimeFigureOut">
              <a:rPr lang="ko-KR" altLang="en-US" smtClean="0"/>
              <a:pPr/>
              <a:t>2016-01-20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A9A59-659F-4A9F-81A5-D76E43AD2D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3CD6A-6982-45C4-AF42-DBB12FCC3228}" type="datetimeFigureOut">
              <a:rPr lang="ko-KR" altLang="en-US" smtClean="0"/>
              <a:pPr/>
              <a:t>2016-01-20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A9A59-659F-4A9F-81A5-D76E43AD2D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93CD6A-6982-45C4-AF42-DBB12FCC3228}" type="datetimeFigureOut">
              <a:rPr lang="ko-KR" altLang="en-US" smtClean="0"/>
              <a:pPr/>
              <a:t>2016-01-20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7A9A59-659F-4A9F-81A5-D76E43AD2D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56E0C-810B-4B50-BDF6-27ACDB4C09A7}" type="datetimeFigureOut">
              <a:rPr lang="ko-KR" altLang="en-US" smtClean="0"/>
              <a:pPr/>
              <a:t>2016-01-20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3EE07-59CF-4D8E-B787-040B463A49C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156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7" Type="http://schemas.openxmlformats.org/officeDocument/2006/relationships/image" Target="../media/image106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51204;&#45224;&#51032;&#45824;%20&#48156;&#54364;&#51088;&#47308;\&#51204;&#45224;&#51032;&#45824;%20&#54861;&#48372;&#50689;&#49345;.wmv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E:\전남의대병원 발표자료\사진\본원\PPT 배경 2 글지움.jpg"/>
          <p:cNvPicPr>
            <a:picLocks noChangeAspect="1" noChangeArrowheads="1"/>
          </p:cNvPicPr>
          <p:nvPr/>
        </p:nvPicPr>
        <p:blipFill>
          <a:blip r:embed="rId3">
            <a:lum bright="75000" contrast="-70000"/>
          </a:blip>
          <a:srcRect/>
          <a:stretch>
            <a:fillRect/>
          </a:stretch>
        </p:blipFill>
        <p:spPr bwMode="auto">
          <a:xfrm>
            <a:off x="0" y="-1"/>
            <a:ext cx="9144000" cy="3865919"/>
          </a:xfrm>
          <a:prstGeom prst="rect">
            <a:avLst/>
          </a:prstGeom>
          <a:noFill/>
        </p:spPr>
      </p:pic>
      <p:pic>
        <p:nvPicPr>
          <p:cNvPr id="1028" name="Picture 4" descr="E:\전남의대병원 발표자료\사진\화순\화순전남대병원 전경.JPG"/>
          <p:cNvPicPr>
            <a:picLocks noChangeAspect="1" noChangeArrowheads="1"/>
          </p:cNvPicPr>
          <p:nvPr/>
        </p:nvPicPr>
        <p:blipFill>
          <a:blip r:embed="rId4">
            <a:lum bright="75000" contrast="-70000"/>
          </a:blip>
          <a:srcRect/>
          <a:stretch>
            <a:fillRect/>
          </a:stretch>
        </p:blipFill>
        <p:spPr bwMode="auto">
          <a:xfrm>
            <a:off x="0" y="4069038"/>
            <a:ext cx="4214810" cy="2788962"/>
          </a:xfrm>
          <a:prstGeom prst="rect">
            <a:avLst/>
          </a:prstGeom>
          <a:noFill/>
        </p:spPr>
      </p:pic>
      <p:pic>
        <p:nvPicPr>
          <p:cNvPr id="1030" name="Picture 6" descr="E:\전남의대병원 발표자료\사진\빛고을\PPT 배경.jpg"/>
          <p:cNvPicPr>
            <a:picLocks noChangeAspect="1" noChangeArrowheads="1"/>
          </p:cNvPicPr>
          <p:nvPr/>
        </p:nvPicPr>
        <p:blipFill>
          <a:blip r:embed="rId5">
            <a:lum bright="75000" contrast="-70000"/>
          </a:blip>
          <a:srcRect/>
          <a:stretch>
            <a:fillRect/>
          </a:stretch>
        </p:blipFill>
        <p:spPr bwMode="auto">
          <a:xfrm>
            <a:off x="4357686" y="4071942"/>
            <a:ext cx="4786314" cy="2778681"/>
          </a:xfrm>
          <a:prstGeom prst="rect">
            <a:avLst/>
          </a:prstGeom>
          <a:noFill/>
        </p:spPr>
      </p:pic>
      <p:sp>
        <p:nvSpPr>
          <p:cNvPr id="10" name="제목 9"/>
          <p:cNvSpPr>
            <a:spLocks noGrp="1"/>
          </p:cNvSpPr>
          <p:nvPr>
            <p:ph type="title"/>
          </p:nvPr>
        </p:nvSpPr>
        <p:spPr>
          <a:xfrm>
            <a:off x="71406" y="142852"/>
            <a:ext cx="8929718" cy="4572032"/>
          </a:xfr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ko-KR" altLang="en-US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韩国医学教育系统</a:t>
            </a:r>
            <a:r>
              <a:rPr lang="en-US" altLang="ko-K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1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sz="1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Medical Education System in Korea</a:t>
            </a:r>
            <a:r>
              <a:rPr lang="en-US" altLang="ko-KR" sz="1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sz="1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1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sz="1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o-KR" altLang="en-US" sz="1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ko-KR" altLang="en-US" sz="36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全南大学医科大学与医院</a:t>
            </a:r>
            <a:r>
              <a:rPr lang="en-US" altLang="ko-KR" sz="1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sz="1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36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Chonnam</a:t>
            </a:r>
            <a:r>
              <a:rPr lang="en-US" altLang="ko-KR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National University</a:t>
            </a:r>
            <a:br>
              <a:rPr lang="en-US" altLang="ko-KR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Medical School &amp; Hospital</a:t>
            </a:r>
            <a:br>
              <a:rPr lang="en-US" altLang="ko-KR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(CNUMS)         (CNUH)</a:t>
            </a:r>
            <a:endParaRPr lang="ko-KR" altLang="en-US" sz="36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642974" y="4929198"/>
            <a:ext cx="92155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2400" b="1" dirty="0" smtClean="0"/>
              <a:t>Kang </a:t>
            </a:r>
            <a:r>
              <a:rPr lang="en-US" altLang="ko-KR" sz="2400" b="1" dirty="0" err="1" smtClean="0"/>
              <a:t>Hyeongu</a:t>
            </a:r>
            <a:r>
              <a:rPr lang="ko-KR" altLang="en-US" sz="2400" b="1" dirty="0" smtClean="0"/>
              <a:t> </a:t>
            </a:r>
            <a:r>
              <a:rPr lang="en-US" altLang="ko-KR" sz="2400" b="1" dirty="0" smtClean="0"/>
              <a:t>(</a:t>
            </a:r>
            <a:r>
              <a:rPr lang="ko-KR" altLang="en-US" sz="2400" b="1" dirty="0" smtClean="0"/>
              <a:t>姜炫求</a:t>
            </a:r>
            <a:r>
              <a:rPr lang="en-US" altLang="ko-KR" sz="2400" b="1" dirty="0" smtClean="0"/>
              <a:t>, </a:t>
            </a:r>
            <a:r>
              <a:rPr lang="ko-KR" altLang="en-US" sz="2400" b="1" dirty="0" smtClean="0"/>
              <a:t>강현구</a:t>
            </a:r>
            <a:r>
              <a:rPr lang="en-US" altLang="ko-KR" sz="2400" b="1" dirty="0" smtClean="0"/>
              <a:t>)</a:t>
            </a:r>
          </a:p>
          <a:p>
            <a:pPr algn="r">
              <a:lnSpc>
                <a:spcPct val="150000"/>
              </a:lnSpc>
            </a:pPr>
            <a:r>
              <a:rPr lang="en-US" altLang="ko-KR" sz="2400" b="1" dirty="0" smtClean="0"/>
              <a:t>2</a:t>
            </a:r>
            <a:r>
              <a:rPr lang="en-US" altLang="ko-KR" sz="2400" b="1" baseline="30000" dirty="0" smtClean="0"/>
              <a:t>nd</a:t>
            </a:r>
            <a:r>
              <a:rPr lang="en-US" altLang="ko-KR" sz="2400" b="1" dirty="0" smtClean="0"/>
              <a:t> yr student of CNUMS</a:t>
            </a:r>
          </a:p>
          <a:p>
            <a:pPr algn="r">
              <a:lnSpc>
                <a:spcPct val="150000"/>
              </a:lnSpc>
            </a:pPr>
            <a:r>
              <a:rPr lang="en-US" altLang="ko-KR" sz="2400" b="1" dirty="0" smtClean="0"/>
              <a:t>Exchange student </a:t>
            </a:r>
            <a:r>
              <a:rPr lang="ko-KR" altLang="en-US" sz="2400" b="1" dirty="0" smtClean="0"/>
              <a:t>交換学生</a:t>
            </a:r>
            <a:r>
              <a:rPr lang="en-US" altLang="ko-KR" sz="2400" b="1" dirty="0" smtClean="0"/>
              <a:t> (2016.01.11-2016.01.30)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500198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Medical Education System in Korea</a:t>
            </a:r>
            <a:b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o-KR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韩国医学教育系统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idx="1"/>
          </p:nvPr>
        </p:nvSpPr>
        <p:spPr>
          <a:xfrm>
            <a:off x="457200" y="1874845"/>
            <a:ext cx="8229600" cy="4268799"/>
          </a:xfrm>
        </p:spPr>
        <p:txBody>
          <a:bodyPr>
            <a:normAutofit/>
          </a:bodyPr>
          <a:lstStyle/>
          <a:p>
            <a:r>
              <a:rPr lang="en-US" altLang="ko-KR" sz="2800" b="1" dirty="0" smtClean="0">
                <a:solidFill>
                  <a:srgbClr val="993300"/>
                </a:solidFill>
              </a:rPr>
              <a:t>The curriculum of Medical schools in Korea</a:t>
            </a:r>
          </a:p>
          <a:p>
            <a:pPr>
              <a:buNone/>
            </a:pPr>
            <a:endParaRPr lang="en-US" altLang="ko-KR" sz="2800" dirty="0" smtClean="0"/>
          </a:p>
          <a:p>
            <a:pPr>
              <a:buNone/>
            </a:pPr>
            <a:r>
              <a:rPr lang="en-US" altLang="ko-KR" sz="2800" dirty="0" smtClean="0"/>
              <a:t>   1</a:t>
            </a:r>
            <a:r>
              <a:rPr lang="zh-CN" altLang="en-US" sz="2800" dirty="0" smtClean="0"/>
              <a:t>年级</a:t>
            </a:r>
            <a:r>
              <a:rPr lang="en-US" altLang="ko-KR" sz="2800" dirty="0" smtClean="0"/>
              <a:t>: </a:t>
            </a:r>
            <a:r>
              <a:rPr lang="zh-CN" altLang="en-US" sz="2800" dirty="0" smtClean="0">
                <a:latin typeface="+mj-lt"/>
              </a:rPr>
              <a:t>基础医学</a:t>
            </a:r>
            <a:r>
              <a:rPr lang="ko-KR" altLang="en-US" sz="2800" dirty="0" smtClean="0">
                <a:latin typeface="+mj-lt"/>
              </a:rPr>
              <a:t> </a:t>
            </a:r>
            <a:r>
              <a:rPr lang="en-US" altLang="ko-KR" sz="2800" dirty="0" smtClean="0"/>
              <a:t>(Basic medicine)</a:t>
            </a:r>
          </a:p>
          <a:p>
            <a:pPr>
              <a:buNone/>
            </a:pPr>
            <a:r>
              <a:rPr lang="en-US" altLang="ko-KR" sz="2800" dirty="0" smtClean="0"/>
              <a:t>   2</a:t>
            </a:r>
            <a:r>
              <a:rPr lang="zh-CN" altLang="en-US" sz="2800" dirty="0" smtClean="0"/>
              <a:t>年级</a:t>
            </a:r>
            <a:r>
              <a:rPr lang="en-US" altLang="ko-KR" sz="2800" dirty="0" smtClean="0"/>
              <a:t>: </a:t>
            </a:r>
            <a:r>
              <a:rPr lang="zh-CN" altLang="en-US" sz="2800" dirty="0" smtClean="0"/>
              <a:t>临床医学 </a:t>
            </a:r>
            <a:r>
              <a:rPr lang="en-US" altLang="ko-KR" sz="2800" dirty="0" smtClean="0"/>
              <a:t>(Clinical medicine)</a:t>
            </a:r>
          </a:p>
          <a:p>
            <a:pPr>
              <a:buNone/>
            </a:pPr>
            <a:r>
              <a:rPr lang="en-US" altLang="ko-KR" sz="2800" dirty="0" smtClean="0"/>
              <a:t>   3</a:t>
            </a:r>
            <a:r>
              <a:rPr lang="zh-CN" altLang="en-US" sz="2800" dirty="0" smtClean="0"/>
              <a:t>年级</a:t>
            </a:r>
            <a:r>
              <a:rPr lang="en-US" altLang="ko-KR" sz="2800" dirty="0" smtClean="0"/>
              <a:t>: </a:t>
            </a:r>
            <a:r>
              <a:rPr lang="zh-CN" altLang="en-US" sz="2800" dirty="0" smtClean="0"/>
              <a:t>医院实习 </a:t>
            </a:r>
            <a:r>
              <a:rPr lang="en-US" altLang="zh-CN" sz="2800" dirty="0" smtClean="0"/>
              <a:t>(Clini</a:t>
            </a:r>
            <a:r>
              <a:rPr lang="en-US" altLang="ko-KR" sz="2800" dirty="0" smtClean="0"/>
              <a:t>cal experience in hospital)</a:t>
            </a:r>
          </a:p>
          <a:p>
            <a:pPr>
              <a:buNone/>
            </a:pPr>
            <a:r>
              <a:rPr lang="en-US" altLang="ko-KR" sz="2800" dirty="0" smtClean="0"/>
              <a:t>   4</a:t>
            </a:r>
            <a:r>
              <a:rPr lang="zh-CN" altLang="en-US" sz="2800" dirty="0" smtClean="0"/>
              <a:t>年级</a:t>
            </a:r>
            <a:r>
              <a:rPr lang="en-US" altLang="ko-KR" sz="2800" dirty="0" smtClean="0"/>
              <a:t>: </a:t>
            </a:r>
            <a:r>
              <a:rPr lang="zh-CN" altLang="en-US" sz="2800" dirty="0" smtClean="0"/>
              <a:t>医院实习 </a:t>
            </a:r>
            <a:r>
              <a:rPr lang="en-US" altLang="zh-CN" sz="2800" dirty="0" smtClean="0"/>
              <a:t>(Clini</a:t>
            </a:r>
            <a:r>
              <a:rPr lang="en-US" altLang="ko-KR" sz="2800" dirty="0" smtClean="0"/>
              <a:t>cal experience in hospital)</a:t>
            </a:r>
          </a:p>
          <a:p>
            <a:pPr>
              <a:buNone/>
            </a:pPr>
            <a:r>
              <a:rPr lang="zh-CN" altLang="en-US" sz="2800" dirty="0" smtClean="0"/>
              <a:t>            实技考试</a:t>
            </a:r>
            <a:r>
              <a:rPr lang="ko-KR" altLang="en-US" sz="2800" dirty="0" smtClean="0"/>
              <a:t> </a:t>
            </a:r>
            <a:r>
              <a:rPr lang="en-US" altLang="ko-KR" sz="2800" dirty="0" smtClean="0"/>
              <a:t>&amp; </a:t>
            </a:r>
            <a:r>
              <a:rPr lang="zh-CN" altLang="en-US" sz="2800" dirty="0" smtClean="0"/>
              <a:t>医师国家考试 准备</a:t>
            </a:r>
            <a:endParaRPr lang="en-US" altLang="ko-KR" sz="2800" dirty="0" smtClean="0"/>
          </a:p>
          <a:p>
            <a:pPr>
              <a:buNone/>
            </a:pPr>
            <a:r>
              <a:rPr lang="en-US" altLang="ko-KR" sz="2800" dirty="0" smtClean="0"/>
              <a:t>           (CPX, OSCE)       (KMLE)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25602" name="Picture 2" descr="E:\전남의대 발표자료\사진\전대병원\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6693"/>
            <a:ext cx="9144000" cy="64554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14380"/>
          </a:xfrm>
        </p:spPr>
        <p:txBody>
          <a:bodyPr>
            <a:normAutofit fontScale="90000"/>
          </a:bodyPr>
          <a:lstStyle/>
          <a:p>
            <a:pPr fontAlgn="base"/>
            <a:r>
              <a:rPr lang="ko-KR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故鄕 </a:t>
            </a:r>
            <a:r>
              <a:rPr lang="ko-KR" alt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押海島</a:t>
            </a:r>
            <a:r>
              <a:rPr lang="ko-KR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Aphaedo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8674" name="Picture 2" descr="E:\전남의대 발표자료\사진\가족\14531255040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765451"/>
            <a:ext cx="9144032" cy="60925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1026" name="Picture 2" descr="C:\Users\fruitfly\Desktop\전남의대병원 발표자료\사진\한국사진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435286"/>
            <a:ext cx="9144000" cy="7293310"/>
          </a:xfrm>
          <a:prstGeom prst="rect">
            <a:avLst/>
          </a:prstGeom>
          <a:noFill/>
        </p:spPr>
      </p:pic>
      <p:sp>
        <p:nvSpPr>
          <p:cNvPr id="5" name="타원 4"/>
          <p:cNvSpPr/>
          <p:nvPr/>
        </p:nvSpPr>
        <p:spPr>
          <a:xfrm>
            <a:off x="3500430" y="4929198"/>
            <a:ext cx="428628" cy="357190"/>
          </a:xfrm>
          <a:prstGeom prst="ellipse">
            <a:avLst/>
          </a:prstGeom>
          <a:noFill/>
          <a:ln w="635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" name="직선 화살표 연결선 6"/>
          <p:cNvCxnSpPr/>
          <p:nvPr/>
        </p:nvCxnSpPr>
        <p:spPr>
          <a:xfrm>
            <a:off x="2786050" y="5072074"/>
            <a:ext cx="642942" cy="1588"/>
          </a:xfrm>
          <a:prstGeom prst="straightConnector1">
            <a:avLst/>
          </a:prstGeom>
          <a:ln w="635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E:\전남의대 발표자료\사진\가족\14531261213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3391142"/>
            <a:ext cx="9144001" cy="3466858"/>
          </a:xfrm>
          <a:prstGeom prst="rect">
            <a:avLst/>
          </a:prstGeom>
          <a:noFill/>
        </p:spPr>
      </p:pic>
      <p:pic>
        <p:nvPicPr>
          <p:cNvPr id="6" name="Picture 2" descr="E:\전남의대 발표자료\사진\가족\14531261290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32" cy="34572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3794" name="Picture 2" descr="E:\전남의대 발표자료\사진\가족\14531261252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370551"/>
            <a:ext cx="9143999" cy="3487449"/>
          </a:xfrm>
          <a:prstGeom prst="rect">
            <a:avLst/>
          </a:prstGeom>
          <a:noFill/>
        </p:spPr>
      </p:pic>
      <p:pic>
        <p:nvPicPr>
          <p:cNvPr id="6" name="Picture 3" descr="E:\전남의대 발표자료\사진\가족\145312612308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34548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E:\전남의대 발표자료\사진\가족\14531255611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E:\전남의대 발표자료\사진\가족\14531255644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762821"/>
            <a:ext cx="9144000" cy="6095203"/>
          </a:xfrm>
          <a:prstGeom prst="rect">
            <a:avLst/>
          </a:prstGeom>
          <a:noFill/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14380"/>
          </a:xfrm>
        </p:spPr>
        <p:txBody>
          <a:bodyPr>
            <a:normAutofit fontScale="90000"/>
          </a:bodyPr>
          <a:lstStyle/>
          <a:p>
            <a:pPr fontAlgn="base"/>
            <a:r>
              <a:rPr lang="ko-KR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故鄕 </a:t>
            </a:r>
            <a:r>
              <a:rPr lang="ko-KR" alt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押海島</a:t>
            </a:r>
            <a:r>
              <a:rPr lang="ko-KR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Aphaedo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642942"/>
          </a:xfrm>
        </p:spPr>
        <p:txBody>
          <a:bodyPr>
            <a:noAutofit/>
          </a:bodyPr>
          <a:lstStyle/>
          <a:p>
            <a:r>
              <a:rPr lang="ko-KR" altLang="en-US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咱家</a:t>
            </a:r>
            <a:endParaRPr lang="ko-KR" altLang="en-US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1746" name="Picture 2" descr="E:\전남의대 발표자료\사진\가족\14531258979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72515"/>
            <a:ext cx="9144000" cy="61854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E:\전남의대 발표자료\사진\가족\14532181662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4"/>
            <a:ext cx="1029408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E:\전남의대 발표자료\사진\가족\14532181758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24"/>
            <a:ext cx="1029698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500198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Medical Education System in Korea</a:t>
            </a:r>
            <a:b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o-KR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韩国医学教育系统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idx="1"/>
          </p:nvPr>
        </p:nvSpPr>
        <p:spPr>
          <a:xfrm>
            <a:off x="457200" y="1874845"/>
            <a:ext cx="8229600" cy="4268799"/>
          </a:xfrm>
        </p:spPr>
        <p:txBody>
          <a:bodyPr>
            <a:normAutofit/>
          </a:bodyPr>
          <a:lstStyle/>
          <a:p>
            <a:r>
              <a:rPr lang="zh-CN" altLang="en-US" sz="2800" b="1" dirty="0" smtClean="0">
                <a:solidFill>
                  <a:srgbClr val="993300"/>
                </a:solidFill>
              </a:rPr>
              <a:t>医师国家考试</a:t>
            </a:r>
            <a:r>
              <a:rPr lang="en-US" altLang="ko-KR" sz="2800" b="1" dirty="0" smtClean="0">
                <a:solidFill>
                  <a:srgbClr val="993300"/>
                </a:solidFill>
              </a:rPr>
              <a:t>(KMLE) &amp;</a:t>
            </a:r>
            <a:r>
              <a:rPr lang="ko-KR" altLang="en-US" sz="2800" b="1" dirty="0" smtClean="0">
                <a:solidFill>
                  <a:srgbClr val="993300"/>
                </a:solidFill>
              </a:rPr>
              <a:t> 实技考试</a:t>
            </a:r>
            <a:r>
              <a:rPr lang="en-US" altLang="ko-KR" sz="2800" b="1" dirty="0" smtClean="0">
                <a:solidFill>
                  <a:srgbClr val="993300"/>
                </a:solidFill>
              </a:rPr>
              <a:t>(CPX, OSCE)</a:t>
            </a:r>
          </a:p>
          <a:p>
            <a:pPr>
              <a:buNone/>
            </a:pPr>
            <a:endParaRPr lang="en-US" altLang="ko-KR" sz="2800" dirty="0" smtClean="0"/>
          </a:p>
          <a:p>
            <a:pPr>
              <a:buNone/>
            </a:pPr>
            <a:r>
              <a:rPr lang="en-US" altLang="ko-KR" sz="2800" dirty="0" smtClean="0"/>
              <a:t>   KMLE </a:t>
            </a:r>
            <a:r>
              <a:rPr lang="en-US" altLang="ko-KR" sz="2400" dirty="0" smtClean="0"/>
              <a:t>(</a:t>
            </a:r>
            <a:r>
              <a:rPr lang="en-US" sz="2400" dirty="0" smtClean="0"/>
              <a:t>The Korean Medical Licensing Examination </a:t>
            </a:r>
            <a:r>
              <a:rPr lang="en-US" altLang="ko-KR" sz="2400" dirty="0" smtClean="0"/>
              <a:t>)</a:t>
            </a:r>
          </a:p>
          <a:p>
            <a:pPr>
              <a:buNone/>
            </a:pPr>
            <a:r>
              <a:rPr lang="en-US" altLang="ko-KR" sz="2800" dirty="0" smtClean="0"/>
              <a:t>   CPX (</a:t>
            </a:r>
            <a:r>
              <a:rPr lang="en-US" sz="2800" dirty="0" smtClean="0"/>
              <a:t>Clinical Performance Examination</a:t>
            </a:r>
            <a:r>
              <a:rPr lang="en-US" altLang="ko-KR" sz="2800" dirty="0" smtClean="0"/>
              <a:t>)</a:t>
            </a:r>
          </a:p>
          <a:p>
            <a:pPr>
              <a:buNone/>
            </a:pPr>
            <a:r>
              <a:rPr lang="en-US" altLang="ko-KR" sz="2800" dirty="0" smtClean="0"/>
              <a:t>   OSCE </a:t>
            </a:r>
            <a:r>
              <a:rPr lang="en-US" altLang="ko-KR" sz="2400" dirty="0" smtClean="0"/>
              <a:t>(</a:t>
            </a:r>
            <a:r>
              <a:rPr lang="en-US" sz="2400" dirty="0" smtClean="0"/>
              <a:t>Objective Structured Clinical Examination</a:t>
            </a:r>
            <a:r>
              <a:rPr lang="en-US" altLang="ko-KR" sz="2400" dirty="0" smtClean="0"/>
              <a:t>)</a:t>
            </a:r>
          </a:p>
          <a:p>
            <a:pPr>
              <a:buNone/>
            </a:pPr>
            <a:endParaRPr lang="en-US" altLang="ko-KR" sz="2800" dirty="0" smtClean="0"/>
          </a:p>
          <a:p>
            <a:pPr>
              <a:buNone/>
            </a:pPr>
            <a:r>
              <a:rPr lang="en-US" altLang="ko-KR" sz="2800" dirty="0" smtClean="0"/>
              <a:t>   After passing the test and graduating school,</a:t>
            </a:r>
          </a:p>
          <a:p>
            <a:pPr>
              <a:buNone/>
            </a:pPr>
            <a:r>
              <a:rPr lang="en-US" altLang="ko-KR" sz="2800" dirty="0" smtClean="0"/>
              <a:t>   we get a Doctor’s license.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E:\전남의대 발표자료\사진\가족\14532181786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1536" y="0"/>
            <a:ext cx="10294875" cy="6858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E:\전남의대 발표자료\사진\가족\14532181891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1536" y="0"/>
            <a:ext cx="10290020" cy="6858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E:\전남의대 발표자료\사진\가족\14532181947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1536" y="24"/>
            <a:ext cx="1029192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E:\전남의대 발표자료\사진\가족\14532182492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0"/>
            <a:ext cx="9855861" cy="6858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3" descr="E:\전남의대 발표자료\사진\가족\14532182145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1536" y="0"/>
            <a:ext cx="10293655" cy="6858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E:\전남의대 발표자료\사진\가족\14532182536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5481" y="-1"/>
            <a:ext cx="4568519" cy="6858001"/>
          </a:xfrm>
          <a:prstGeom prst="rect">
            <a:avLst/>
          </a:prstGeom>
          <a:noFill/>
        </p:spPr>
      </p:pic>
      <p:pic>
        <p:nvPicPr>
          <p:cNvPr id="44036" name="Picture 4" descr="E:\전남의대 발표자료\사진\가족\14532182860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6538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85818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家族</a:t>
            </a:r>
            <a:endParaRPr lang="ko-KR" altLang="en-US" dirty="0"/>
          </a:p>
        </p:txBody>
      </p:sp>
      <p:pic>
        <p:nvPicPr>
          <p:cNvPr id="34820" name="Picture 4" descr="E:\전남의대 발표자료\사진\가족\z송공산 설경 속의 나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928670"/>
            <a:ext cx="2786082" cy="4796973"/>
          </a:xfrm>
          <a:prstGeom prst="rect">
            <a:avLst/>
          </a:prstGeom>
          <a:noFill/>
        </p:spPr>
      </p:pic>
      <p:pic>
        <p:nvPicPr>
          <p:cNvPr id="34828" name="Picture 12" descr="E:\전남의대 발표자료\사진\가족\어무이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0"/>
            <a:ext cx="2928926" cy="4054442"/>
          </a:xfrm>
          <a:prstGeom prst="rect">
            <a:avLst/>
          </a:prstGeom>
          <a:noFill/>
        </p:spPr>
      </p:pic>
      <p:pic>
        <p:nvPicPr>
          <p:cNvPr id="34830" name="Picture 14" descr="E:\전남의대 발표자료\사진\가족\14531259729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3198" y="4143380"/>
            <a:ext cx="2920802" cy="2714620"/>
          </a:xfrm>
          <a:prstGeom prst="rect">
            <a:avLst/>
          </a:prstGeom>
          <a:noFill/>
        </p:spPr>
      </p:pic>
      <p:pic>
        <p:nvPicPr>
          <p:cNvPr id="34834" name="Picture 18" descr="E:\전남의대 발표자료\사진\가족\아부지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" y="-1"/>
            <a:ext cx="3038917" cy="4429133"/>
          </a:xfrm>
          <a:prstGeom prst="rect">
            <a:avLst/>
          </a:prstGeom>
          <a:noFill/>
        </p:spPr>
      </p:pic>
      <p:pic>
        <p:nvPicPr>
          <p:cNvPr id="34835" name="Picture 19" descr="E:\전남의대 발표자료\사진\가족\캡처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496649"/>
            <a:ext cx="3071802" cy="2361351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2214546" y="3455259"/>
            <a:ext cx="642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b="1" dirty="0" smtClean="0">
                <a:solidFill>
                  <a:srgbClr val="00B0F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父</a:t>
            </a:r>
            <a:endParaRPr lang="ko-KR" altLang="en-US" sz="4800" b="1" dirty="0">
              <a:solidFill>
                <a:srgbClr val="00B0F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29388" y="3000372"/>
            <a:ext cx="642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b="1" dirty="0" smtClean="0">
                <a:solidFill>
                  <a:srgbClr val="FFFF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母</a:t>
            </a:r>
            <a:endParaRPr lang="ko-KR" altLang="en-US" sz="4800" b="1" dirty="0">
              <a:solidFill>
                <a:srgbClr val="FFFF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15074" y="4214818"/>
            <a:ext cx="642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b="1" dirty="0" smtClean="0">
                <a:solidFill>
                  <a:srgbClr val="00B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兄</a:t>
            </a:r>
            <a:endParaRPr lang="ko-KR" altLang="en-US" sz="4800" b="1" dirty="0">
              <a:solidFill>
                <a:srgbClr val="00B05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43240" y="5929330"/>
            <a:ext cx="642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b="1" dirty="0" smtClean="0">
                <a:solidFill>
                  <a:srgbClr val="FF33CC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妹</a:t>
            </a:r>
            <a:endParaRPr lang="ko-KR" altLang="en-US" sz="4800" b="1" dirty="0">
              <a:solidFill>
                <a:srgbClr val="FF33CC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29058" y="5857892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b="1" dirty="0" smtClean="0">
                <a:solidFill>
                  <a:srgbClr val="FF33CC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?</a:t>
            </a:r>
            <a:endParaRPr lang="ko-KR" altLang="en-US" sz="4800" b="1" dirty="0">
              <a:solidFill>
                <a:srgbClr val="FF33CC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grpSp>
        <p:nvGrpSpPr>
          <p:cNvPr id="45" name="그룹 44"/>
          <p:cNvGrpSpPr/>
          <p:nvPr/>
        </p:nvGrpSpPr>
        <p:grpSpPr>
          <a:xfrm>
            <a:off x="3143240" y="5857916"/>
            <a:ext cx="1285884" cy="928670"/>
            <a:chOff x="3143240" y="5929330"/>
            <a:chExt cx="1285884" cy="928670"/>
          </a:xfrm>
        </p:grpSpPr>
        <p:cxnSp>
          <p:nvCxnSpPr>
            <p:cNvPr id="27" name="직선 연결선 26"/>
            <p:cNvCxnSpPr/>
            <p:nvPr/>
          </p:nvCxnSpPr>
          <p:spPr>
            <a:xfrm rot="10800000" flipV="1">
              <a:off x="3143240" y="5929330"/>
              <a:ext cx="1214446" cy="928670"/>
            </a:xfrm>
            <a:prstGeom prst="line">
              <a:avLst/>
            </a:prstGeom>
            <a:ln w="889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 27"/>
            <p:cNvCxnSpPr/>
            <p:nvPr/>
          </p:nvCxnSpPr>
          <p:spPr>
            <a:xfrm rot="10800000">
              <a:off x="3143240" y="5929330"/>
              <a:ext cx="1285884" cy="928670"/>
            </a:xfrm>
            <a:prstGeom prst="line">
              <a:avLst/>
            </a:prstGeom>
            <a:ln w="889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TextBox 45"/>
          <p:cNvSpPr txBox="1"/>
          <p:nvPr/>
        </p:nvSpPr>
        <p:spPr>
          <a:xfrm>
            <a:off x="3143240" y="5857892"/>
            <a:ext cx="21431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b="1" dirty="0" smtClean="0">
                <a:solidFill>
                  <a:srgbClr val="FF33CC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演藝人</a:t>
            </a:r>
            <a:endParaRPr lang="ko-KR" altLang="en-US" sz="4800" b="1" dirty="0">
              <a:solidFill>
                <a:srgbClr val="FF33CC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072066" y="1812185"/>
            <a:ext cx="642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b="1" dirty="0" smtClean="0">
                <a:solidFill>
                  <a:srgbClr val="00206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我</a:t>
            </a:r>
            <a:endParaRPr lang="ko-KR" altLang="en-US" sz="4800" b="1" dirty="0">
              <a:solidFill>
                <a:srgbClr val="00206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214678" y="5884151"/>
            <a:ext cx="642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b="1" dirty="0" smtClean="0">
                <a:effectLst>
                  <a:glow rad="228600">
                    <a:schemeClr val="bg1">
                      <a:lumMod val="75000"/>
                      <a:alpha val="40000"/>
                    </a:schemeClr>
                  </a:glow>
                </a:effectLst>
              </a:rPr>
              <a:t>犬</a:t>
            </a:r>
            <a:endParaRPr lang="ko-KR" altLang="en-US" sz="4800" b="1" dirty="0">
              <a:effectLst>
                <a:glow rad="228600">
                  <a:schemeClr val="bg1">
                    <a:lumMod val="75000"/>
                    <a:alpha val="40000"/>
                  </a:schemeClr>
                </a:glow>
              </a:effectLst>
            </a:endParaRPr>
          </a:p>
        </p:txBody>
      </p:sp>
      <p:pic>
        <p:nvPicPr>
          <p:cNvPr id="34839" name="Picture 23" descr="E:\전남의대 발표자료\사진\가족\꺼멍이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291992"/>
            <a:ext cx="3071802" cy="2566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4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4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4" grpId="1"/>
      <p:bldP spid="25" grpId="0"/>
      <p:bldP spid="25" grpId="1"/>
      <p:bldP spid="46" grpId="0"/>
      <p:bldP spid="46" grpId="2"/>
      <p:bldP spid="48" grpId="0"/>
      <p:bldP spid="49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 descr="E:\전남의대 발표자료\사진\가족\14531269863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678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2449" y="5301208"/>
            <a:ext cx="9144000" cy="1584176"/>
          </a:xfrm>
          <a:prstGeom prst="rect">
            <a:avLst/>
          </a:prstGeom>
          <a:solidFill>
            <a:schemeClr val="tx1">
              <a:lumMod val="65000"/>
              <a:lumOff val="3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85720" y="5429264"/>
            <a:ext cx="7981672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ko-KR" sz="7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st="38100" dir="19380000" algn="tl" rotWithShape="0">
                    <a:prstClr val="black">
                      <a:alpha val="61000"/>
                    </a:prstClr>
                  </a:outerShdw>
                </a:effectLst>
                <a:latin typeface="바탕체" pitchFamily="17" charset="-127"/>
                <a:ea typeface="A005안상수체 " pitchFamily="2" charset="-127"/>
              </a:rPr>
              <a:t>THANK YO</a:t>
            </a:r>
            <a:r>
              <a:rPr lang="en-US" altLang="ko-KR" sz="7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바탕체" pitchFamily="17" charset="-127"/>
                <a:ea typeface="A005안상수체 " pitchFamily="2" charset="-127"/>
              </a:rPr>
              <a:t>U</a:t>
            </a:r>
            <a:r>
              <a:rPr lang="en-US" altLang="ko-KR" sz="7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바탕체" pitchFamily="17" charset="-127"/>
                <a:ea typeface="바탕체" pitchFamily="17" charset="-127"/>
              </a:rPr>
              <a:t>! </a:t>
            </a:r>
            <a:r>
              <a:rPr lang="ko-KR" altLang="en-US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바탕체" pitchFamily="17" charset="-127"/>
                <a:ea typeface="바탕체" pitchFamily="17" charset="-127"/>
              </a:rPr>
              <a:t>谢谢。</a:t>
            </a:r>
            <a:endParaRPr lang="ko-KR" altLang="en-US" sz="7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바탕체" pitchFamily="17" charset="-127"/>
              <a:ea typeface="바탕체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983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500198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Medical Education System in Korea</a:t>
            </a:r>
            <a:b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o-KR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韩国医学教育系统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idx="1"/>
          </p:nvPr>
        </p:nvSpPr>
        <p:spPr>
          <a:xfrm>
            <a:off x="457200" y="1874845"/>
            <a:ext cx="8229600" cy="4268799"/>
          </a:xfrm>
        </p:spPr>
        <p:txBody>
          <a:bodyPr>
            <a:normAutofit/>
          </a:bodyPr>
          <a:lstStyle/>
          <a:p>
            <a:r>
              <a:rPr lang="ko-KR" altLang="en-US" sz="2800" b="1" dirty="0" err="1" smtClean="0">
                <a:solidFill>
                  <a:srgbClr val="993300"/>
                </a:solidFill>
              </a:rPr>
              <a:t>专科医生</a:t>
            </a:r>
            <a:r>
              <a:rPr lang="ko-KR" altLang="en-US" sz="2800" b="1" dirty="0" smtClean="0">
                <a:solidFill>
                  <a:srgbClr val="993300"/>
                </a:solidFill>
              </a:rPr>
              <a:t> </a:t>
            </a:r>
            <a:r>
              <a:rPr lang="en-US" altLang="ko-KR" sz="2800" b="1" dirty="0" smtClean="0">
                <a:solidFill>
                  <a:srgbClr val="993300"/>
                </a:solidFill>
              </a:rPr>
              <a:t>(“Intern &amp; Resident”)</a:t>
            </a:r>
          </a:p>
          <a:p>
            <a:pPr>
              <a:buNone/>
            </a:pPr>
            <a:r>
              <a:rPr lang="en-US" altLang="ko-KR" sz="2800" dirty="0" smtClean="0"/>
              <a:t>    </a:t>
            </a:r>
          </a:p>
        </p:txBody>
      </p:sp>
      <p:sp>
        <p:nvSpPr>
          <p:cNvPr id="5" name="타원 4"/>
          <p:cNvSpPr/>
          <p:nvPr/>
        </p:nvSpPr>
        <p:spPr>
          <a:xfrm>
            <a:off x="571472" y="2857496"/>
            <a:ext cx="2786082" cy="3214710"/>
          </a:xfrm>
          <a:prstGeom prst="ellipse">
            <a:avLst/>
          </a:prstGeom>
          <a:noFill/>
          <a:ln w="698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928662" y="3857628"/>
            <a:ext cx="20717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 smtClean="0"/>
              <a:t>Internship</a:t>
            </a:r>
          </a:p>
          <a:p>
            <a:pPr algn="ctr"/>
            <a:endParaRPr lang="en-US" altLang="ko-KR" sz="2800" dirty="0" smtClean="0"/>
          </a:p>
          <a:p>
            <a:pPr algn="ctr"/>
            <a:r>
              <a:rPr lang="en-US" altLang="ko-KR" sz="2800" dirty="0" smtClean="0"/>
              <a:t>1</a:t>
            </a:r>
            <a:r>
              <a:rPr lang="ko-KR" altLang="en-US" sz="2800" dirty="0" smtClean="0"/>
              <a:t>年</a:t>
            </a:r>
            <a:endParaRPr lang="ko-KR" altLang="en-US" sz="2400" dirty="0"/>
          </a:p>
        </p:txBody>
      </p:sp>
      <p:cxnSp>
        <p:nvCxnSpPr>
          <p:cNvPr id="8" name="직선 화살표 연결선 7"/>
          <p:cNvCxnSpPr/>
          <p:nvPr/>
        </p:nvCxnSpPr>
        <p:spPr>
          <a:xfrm>
            <a:off x="3786182" y="4286256"/>
            <a:ext cx="1643074" cy="1588"/>
          </a:xfrm>
          <a:prstGeom prst="straightConnector1">
            <a:avLst/>
          </a:prstGeom>
          <a:ln w="889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500430" y="2857496"/>
            <a:ext cx="1928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 smtClean="0">
                <a:solidFill>
                  <a:srgbClr val="00B050"/>
                </a:solidFill>
              </a:rPr>
              <a:t>Apply to </a:t>
            </a:r>
            <a:r>
              <a:rPr lang="en-US" altLang="ko-KR" sz="2400" b="1" dirty="0" smtClean="0">
                <a:solidFill>
                  <a:srgbClr val="00B050"/>
                </a:solidFill>
              </a:rPr>
              <a:t>specific department</a:t>
            </a:r>
            <a:endParaRPr lang="ko-KR" altLang="en-US" sz="2400" b="1" dirty="0">
              <a:solidFill>
                <a:srgbClr val="00B050"/>
              </a:solidFill>
            </a:endParaRPr>
          </a:p>
        </p:txBody>
      </p:sp>
      <p:sp>
        <p:nvSpPr>
          <p:cNvPr id="10" name="타원 9"/>
          <p:cNvSpPr/>
          <p:nvPr/>
        </p:nvSpPr>
        <p:spPr>
          <a:xfrm>
            <a:off x="5857884" y="2928934"/>
            <a:ext cx="2786082" cy="3214710"/>
          </a:xfrm>
          <a:prstGeom prst="ellipse">
            <a:avLst/>
          </a:prstGeom>
          <a:noFill/>
          <a:ln w="698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6215074" y="3929066"/>
            <a:ext cx="20717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 smtClean="0"/>
              <a:t>Residence</a:t>
            </a:r>
          </a:p>
          <a:p>
            <a:pPr algn="ctr"/>
            <a:endParaRPr lang="en-US" altLang="ko-KR" sz="2800" dirty="0" smtClean="0"/>
          </a:p>
          <a:p>
            <a:pPr algn="ctr"/>
            <a:r>
              <a:rPr lang="en-US" altLang="ko-KR" sz="2800" dirty="0" smtClean="0"/>
              <a:t>4</a:t>
            </a:r>
            <a:r>
              <a:rPr lang="ko-KR" altLang="en-US" sz="2800" dirty="0" smtClean="0"/>
              <a:t>年</a:t>
            </a:r>
            <a:endParaRPr lang="ko-KR" alt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500198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Medical Education System in Korea</a:t>
            </a:r>
            <a:b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o-KR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韩国医学教育系统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idx="1"/>
          </p:nvPr>
        </p:nvSpPr>
        <p:spPr>
          <a:xfrm>
            <a:off x="457200" y="1874845"/>
            <a:ext cx="8229600" cy="4268799"/>
          </a:xfrm>
        </p:spPr>
        <p:txBody>
          <a:bodyPr>
            <a:normAutofit/>
          </a:bodyPr>
          <a:lstStyle/>
          <a:p>
            <a:r>
              <a:rPr lang="ko-KR" altLang="en-US" sz="2800" b="1" dirty="0" err="1" smtClean="0">
                <a:solidFill>
                  <a:srgbClr val="993300"/>
                </a:solidFill>
              </a:rPr>
              <a:t>军医制度</a:t>
            </a:r>
            <a:endParaRPr lang="en-US" altLang="ko-KR" sz="2800" b="1" dirty="0" smtClean="0">
              <a:solidFill>
                <a:srgbClr val="993300"/>
              </a:solidFill>
            </a:endParaRPr>
          </a:p>
          <a:p>
            <a:endParaRPr lang="en-US" altLang="ko-KR" sz="2800" b="1" dirty="0" smtClean="0">
              <a:solidFill>
                <a:srgbClr val="993300"/>
              </a:solidFill>
            </a:endParaRPr>
          </a:p>
          <a:p>
            <a:pPr>
              <a:buNone/>
            </a:pPr>
            <a:r>
              <a:rPr lang="en-US" altLang="ko-KR" sz="2800" dirty="0" smtClean="0"/>
              <a:t>   </a:t>
            </a:r>
            <a:r>
              <a:rPr lang="ko-KR" altLang="en-US" sz="2800" dirty="0" smtClean="0"/>
              <a:t>韩国</a:t>
            </a:r>
            <a:r>
              <a:rPr lang="zh-CN" altLang="en-US" sz="2800" dirty="0" smtClean="0"/>
              <a:t>成人男 军队义务服</a:t>
            </a:r>
            <a:r>
              <a:rPr lang="ko-KR" altLang="en-US" sz="2800" dirty="0" smtClean="0"/>
              <a:t>務 </a:t>
            </a:r>
            <a:r>
              <a:rPr lang="en-US" altLang="ko-KR" sz="2800" dirty="0" smtClean="0"/>
              <a:t>2</a:t>
            </a:r>
            <a:r>
              <a:rPr lang="zh-CN" altLang="en-US" sz="2800" dirty="0" smtClean="0"/>
              <a:t>年</a:t>
            </a:r>
            <a:endParaRPr lang="en-US" altLang="ko-KR" sz="2800" dirty="0" smtClean="0"/>
          </a:p>
          <a:p>
            <a:pPr>
              <a:buNone/>
            </a:pPr>
            <a:endParaRPr lang="en-US" altLang="ko-KR" sz="2800" dirty="0" smtClean="0"/>
          </a:p>
          <a:p>
            <a:pPr>
              <a:buNone/>
            </a:pPr>
            <a:r>
              <a:rPr lang="zh-CN" altLang="en-US" sz="2800" dirty="0" smtClean="0"/>
              <a:t>   医科学生 </a:t>
            </a:r>
            <a:r>
              <a:rPr lang="en-US" altLang="ko-KR" sz="2800" dirty="0" smtClean="0"/>
              <a:t>: </a:t>
            </a:r>
            <a:r>
              <a:rPr lang="ko-KR" altLang="en-US" sz="2800" dirty="0" smtClean="0"/>
              <a:t>医科大学 </a:t>
            </a:r>
            <a:r>
              <a:rPr lang="zh-CN" altLang="en-US" sz="2800" dirty="0" smtClean="0"/>
              <a:t>毕业后 </a:t>
            </a:r>
            <a:r>
              <a:rPr lang="ko-KR" altLang="en-US" sz="2800" dirty="0" smtClean="0"/>
              <a:t>军医</a:t>
            </a:r>
            <a:r>
              <a:rPr lang="zh-CN" altLang="en-US" sz="2800" dirty="0" smtClean="0"/>
              <a:t>服</a:t>
            </a:r>
            <a:r>
              <a:rPr lang="ko-KR" altLang="en-US" sz="2800" dirty="0" smtClean="0"/>
              <a:t>務 </a:t>
            </a:r>
            <a:r>
              <a:rPr lang="en-US" altLang="ko-KR" sz="2800" dirty="0" smtClean="0"/>
              <a:t>3</a:t>
            </a:r>
            <a:r>
              <a:rPr lang="zh-CN" altLang="en-US" sz="2800" dirty="0" smtClean="0"/>
              <a:t>年</a:t>
            </a:r>
            <a:endParaRPr lang="en-US" altLang="ko-KR" sz="2800" dirty="0" smtClean="0"/>
          </a:p>
          <a:p>
            <a:pPr fontAlgn="base">
              <a:buNone/>
            </a:pPr>
            <a:endParaRPr lang="en-US" altLang="ko-KR" sz="2800" dirty="0" smtClean="0"/>
          </a:p>
          <a:p>
            <a:pPr fontAlgn="base">
              <a:buNone/>
            </a:pPr>
            <a:r>
              <a:rPr lang="en-US" altLang="ko-KR" sz="2800" dirty="0" smtClean="0"/>
              <a:t>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500198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Medical Education System in Korea</a:t>
            </a:r>
            <a:b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o-KR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韩国医学教育系统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268799"/>
          </a:xfrm>
        </p:spPr>
        <p:txBody>
          <a:bodyPr>
            <a:normAutofit/>
          </a:bodyPr>
          <a:lstStyle/>
          <a:p>
            <a:r>
              <a:rPr lang="ko-KR" altLang="en-US" sz="2800" b="1" dirty="0" err="1" smtClean="0">
                <a:solidFill>
                  <a:srgbClr val="993300"/>
                </a:solidFill>
              </a:rPr>
              <a:t>军医制度</a:t>
            </a:r>
            <a:r>
              <a:rPr lang="ko-KR" altLang="en-US" sz="2800" b="1" dirty="0" smtClean="0">
                <a:solidFill>
                  <a:srgbClr val="993300"/>
                </a:solidFill>
              </a:rPr>
              <a:t> </a:t>
            </a:r>
            <a:endParaRPr lang="en-US" altLang="ko-KR" sz="2800" b="1" dirty="0" smtClean="0">
              <a:solidFill>
                <a:srgbClr val="993300"/>
              </a:solidFill>
            </a:endParaRPr>
          </a:p>
          <a:p>
            <a:endParaRPr lang="en-US" altLang="ko-KR" sz="2800" b="1" dirty="0" smtClean="0">
              <a:solidFill>
                <a:srgbClr val="993300"/>
              </a:solidFill>
            </a:endParaRPr>
          </a:p>
          <a:p>
            <a:pPr>
              <a:buNone/>
            </a:pPr>
            <a:r>
              <a:rPr lang="en-US" altLang="ko-KR" sz="2800" dirty="0" smtClean="0"/>
              <a:t>   </a:t>
            </a:r>
          </a:p>
          <a:p>
            <a:pPr fontAlgn="base">
              <a:buNone/>
            </a:pPr>
            <a:r>
              <a:rPr lang="en-US" altLang="ko-KR" sz="2800" dirty="0" smtClean="0"/>
              <a:t>     </a:t>
            </a:r>
          </a:p>
        </p:txBody>
      </p:sp>
      <p:pic>
        <p:nvPicPr>
          <p:cNvPr id="2050" name="Picture 2" descr="E:\전남의대 발표자료\사진\의대\Screenshot_2016-01-19-00-22-4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571744"/>
            <a:ext cx="5929354" cy="401705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500198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Medical Education System in Korea</a:t>
            </a:r>
            <a:b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o-KR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韩国医学教育系统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268799"/>
          </a:xfrm>
        </p:spPr>
        <p:txBody>
          <a:bodyPr>
            <a:normAutofit/>
          </a:bodyPr>
          <a:lstStyle/>
          <a:p>
            <a:r>
              <a:rPr lang="ko-KR" altLang="en-US" sz="2800" b="1" dirty="0" err="1" smtClean="0">
                <a:solidFill>
                  <a:srgbClr val="993300"/>
                </a:solidFill>
              </a:rPr>
              <a:t>军医制度</a:t>
            </a:r>
            <a:endParaRPr lang="en-US" altLang="ko-KR" sz="2800" b="1" dirty="0" smtClean="0">
              <a:solidFill>
                <a:srgbClr val="993300"/>
              </a:solidFill>
            </a:endParaRPr>
          </a:p>
          <a:p>
            <a:pPr>
              <a:buNone/>
            </a:pPr>
            <a:r>
              <a:rPr lang="en-US" altLang="ko-KR" sz="2800" dirty="0" smtClean="0"/>
              <a:t>   </a:t>
            </a:r>
          </a:p>
          <a:p>
            <a:pPr fontAlgn="base">
              <a:buNone/>
            </a:pPr>
            <a:r>
              <a:rPr lang="en-US" altLang="ko-KR" sz="2800" dirty="0" smtClean="0"/>
              <a:t>     </a:t>
            </a:r>
          </a:p>
        </p:txBody>
      </p:sp>
      <p:pic>
        <p:nvPicPr>
          <p:cNvPr id="3074" name="Picture 2" descr="E:\전남의대 발표자료\사진\의대\Screenshot_2016-01-19-00-18-1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285992"/>
            <a:ext cx="5715040" cy="427933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0" y="904091"/>
            <a:ext cx="9144000" cy="5953933"/>
            <a:chOff x="0" y="476672"/>
            <a:chExt cx="9144000" cy="5953933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76672"/>
              <a:ext cx="4572000" cy="595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476672"/>
              <a:ext cx="4572000" cy="5953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928694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全南大学医科大学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1026" name="Picture 2" descr="C:\Users\fruitfly\Desktop\전남의대병원 발표자료\사진\한국사진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435286"/>
            <a:ext cx="9144000" cy="7293310"/>
          </a:xfrm>
          <a:prstGeom prst="rect">
            <a:avLst/>
          </a:prstGeom>
          <a:noFill/>
        </p:spPr>
      </p:pic>
      <p:sp>
        <p:nvSpPr>
          <p:cNvPr id="5" name="타원 4"/>
          <p:cNvSpPr/>
          <p:nvPr/>
        </p:nvSpPr>
        <p:spPr>
          <a:xfrm>
            <a:off x="3786182" y="4643446"/>
            <a:ext cx="500066" cy="428628"/>
          </a:xfrm>
          <a:prstGeom prst="ellipse">
            <a:avLst/>
          </a:prstGeom>
          <a:noFill/>
          <a:ln w="635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" name="직선 화살표 연결선 6"/>
          <p:cNvCxnSpPr/>
          <p:nvPr/>
        </p:nvCxnSpPr>
        <p:spPr>
          <a:xfrm>
            <a:off x="3000364" y="4857760"/>
            <a:ext cx="642942" cy="1588"/>
          </a:xfrm>
          <a:prstGeom prst="straightConnector1">
            <a:avLst/>
          </a:prstGeom>
          <a:ln w="635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全南大学医科大学</a:t>
            </a:r>
            <a:r>
              <a:rPr lang="en-US" altLang="ko-KR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altLang="ko-KR" sz="24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Chonnam</a:t>
            </a:r>
            <a:r>
              <a:rPr lang="en-US" altLang="ko-KR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National University Medical School, CNUMS)</a:t>
            </a:r>
            <a:endParaRPr lang="ko-KR" altLang="en-US" dirty="0"/>
          </a:p>
        </p:txBody>
      </p:sp>
      <p:pic>
        <p:nvPicPr>
          <p:cNvPr id="4" name="전남의대 홍보영상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1428736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全南大学医科大学</a:t>
            </a:r>
            <a:r>
              <a:rPr lang="en-US" altLang="ko-KR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altLang="ko-KR" sz="24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Chonnam</a:t>
            </a:r>
            <a:r>
              <a:rPr lang="en-US" altLang="ko-KR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National University Medical School, CNUMS)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903433"/>
            <a:ext cx="8229600" cy="4525963"/>
          </a:xfrm>
        </p:spPr>
        <p:txBody>
          <a:bodyPr/>
          <a:lstStyle/>
          <a:p>
            <a:r>
              <a:rPr lang="ko-KR" altLang="en-US" b="1" dirty="0" smtClean="0">
                <a:solidFill>
                  <a:srgbClr val="993300"/>
                </a:solidFill>
              </a:rPr>
              <a:t>教育目的 </a:t>
            </a:r>
            <a:endParaRPr lang="en-US" altLang="ko-KR" b="1" dirty="0" smtClean="0">
              <a:solidFill>
                <a:srgbClr val="993300"/>
              </a:solidFill>
            </a:endParaRPr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r>
              <a:rPr lang="en-US" altLang="ko-KR" b="1" dirty="0" smtClean="0"/>
              <a:t>   </a:t>
            </a:r>
            <a:r>
              <a:rPr lang="ko-KR" altLang="en-US" b="1" dirty="0" smtClean="0"/>
              <a:t>진리  </a:t>
            </a:r>
            <a:r>
              <a:rPr lang="zh-CN" altLang="en-US" b="1" dirty="0" smtClean="0"/>
              <a:t>真理</a:t>
            </a:r>
          </a:p>
          <a:p>
            <a:pPr>
              <a:buNone/>
            </a:pPr>
            <a:r>
              <a:rPr lang="en-US" altLang="ko-KR" b="1" dirty="0" smtClean="0"/>
              <a:t>   </a:t>
            </a:r>
            <a:r>
              <a:rPr lang="ko-KR" altLang="en-US" b="1" dirty="0" smtClean="0"/>
              <a:t>창조  </a:t>
            </a:r>
            <a:r>
              <a:rPr lang="zh-CN" altLang="en-US" b="1" dirty="0" smtClean="0"/>
              <a:t>创造</a:t>
            </a:r>
            <a:endParaRPr lang="en-US" altLang="zh-CN" b="1" dirty="0" smtClean="0"/>
          </a:p>
          <a:p>
            <a:pPr>
              <a:buNone/>
            </a:pPr>
            <a:r>
              <a:rPr lang="en-US" altLang="ko-KR" b="1" dirty="0" smtClean="0"/>
              <a:t>   </a:t>
            </a:r>
            <a:r>
              <a:rPr lang="ko-KR" altLang="en-US" b="1" dirty="0" smtClean="0"/>
              <a:t>봉사  </a:t>
            </a:r>
            <a:r>
              <a:rPr lang="zh-CN" altLang="en-US" b="1" dirty="0" smtClean="0"/>
              <a:t>服务</a:t>
            </a:r>
            <a:endParaRPr lang="en-US" altLang="ko-KR" b="1" dirty="0" smtClean="0"/>
          </a:p>
          <a:p>
            <a:pPr>
              <a:buNone/>
            </a:pP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500198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Medical Education System in Korea</a:t>
            </a:r>
            <a:b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o-KR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韩国医学教育系统</a:t>
            </a:r>
            <a:endParaRPr lang="ko-KR" altLang="en-US" dirty="0"/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</p:nvPr>
        </p:nvGraphicFramePr>
        <p:xfrm>
          <a:off x="428623" y="1714489"/>
          <a:ext cx="8286781" cy="471490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00237"/>
                <a:gridCol w="2857520"/>
                <a:gridCol w="3429024"/>
              </a:tblGrid>
              <a:tr h="855127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 smtClean="0"/>
                        <a:t>2+4</a:t>
                      </a:r>
                      <a:r>
                        <a:rPr lang="en-US" altLang="ko-KR" sz="2800" baseline="0" dirty="0" smtClean="0"/>
                        <a:t> system</a:t>
                      </a:r>
                      <a:endParaRPr lang="ko-KR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 smtClean="0"/>
                        <a:t>4+4 system</a:t>
                      </a:r>
                      <a:endParaRPr lang="ko-KR" altLang="en-US" sz="2800" dirty="0"/>
                    </a:p>
                  </a:txBody>
                  <a:tcPr anchor="ctr"/>
                </a:tc>
              </a:tr>
              <a:tr h="19298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800" b="1" dirty="0" smtClean="0"/>
                        <a:t>敎育系统</a:t>
                      </a:r>
                      <a:endParaRPr lang="ko-KR" altLang="en-US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医预科 </a:t>
                      </a:r>
                      <a:r>
                        <a:rPr lang="en-US" altLang="ko-KR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(2</a:t>
                      </a:r>
                      <a:r>
                        <a:rPr lang="ko-KR" alt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ko-KR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algn="ctr" latinLnBrk="1"/>
                      <a:r>
                        <a:rPr lang="en-US" altLang="ko-KR" sz="2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 </a:t>
                      </a:r>
                      <a:r>
                        <a:rPr lang="ko-KR" altLang="en-US" sz="2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和医学</a:t>
                      </a:r>
                      <a:r>
                        <a:rPr lang="ko-KR" alt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(4</a:t>
                      </a:r>
                      <a:r>
                        <a:rPr lang="ko-KR" alt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ko-KR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algn="ctr" latinLnBrk="1"/>
                      <a:endParaRPr lang="en-US" altLang="ko-KR" sz="12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2000" b="1" dirty="0" smtClean="0"/>
                        <a:t>Pre-medicine (2yr)</a:t>
                      </a:r>
                    </a:p>
                    <a:p>
                      <a:pPr algn="ctr" latinLnBrk="1"/>
                      <a:r>
                        <a:rPr lang="en-US" altLang="ko-KR" sz="2000" b="1" baseline="0" dirty="0" smtClean="0"/>
                        <a:t>+ Medicine (4yr)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大学的所有的专业 </a:t>
                      </a:r>
                      <a:r>
                        <a:rPr lang="en-US" altLang="ko-KR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(4</a:t>
                      </a:r>
                      <a:r>
                        <a:rPr lang="ko-KR" alt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ko-KR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altLang="ko-KR" sz="2000" b="1" dirty="0" smtClean="0"/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b="1" dirty="0" smtClean="0"/>
                        <a:t>→ </a:t>
                      </a:r>
                      <a:r>
                        <a:rPr lang="ko-KR" altLang="en-US" sz="2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和医学</a:t>
                      </a:r>
                      <a:r>
                        <a:rPr lang="ko-KR" alt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(4</a:t>
                      </a:r>
                      <a:r>
                        <a:rPr lang="ko-KR" alt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lang="en-US" altLang="ko-KR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1" dirty="0" smtClean="0"/>
                    </a:p>
                    <a:p>
                      <a:pPr algn="ctr" latinLnBrk="1"/>
                      <a:r>
                        <a:rPr lang="en-US" altLang="ko-KR" sz="2000" b="1" dirty="0" smtClean="0"/>
                        <a:t>Every major in undergraduate school (4yr)</a:t>
                      </a:r>
                    </a:p>
                    <a:p>
                      <a:pPr algn="ctr" latinLnBrk="1"/>
                      <a:r>
                        <a:rPr lang="en-US" altLang="ko-KR" sz="2000" b="1" dirty="0" smtClean="0"/>
                        <a:t>→ Medicine (4yr)</a:t>
                      </a:r>
                      <a:endParaRPr lang="ko-KR" altLang="en-US" sz="2000" b="1" dirty="0"/>
                    </a:p>
                  </a:txBody>
                  <a:tcPr anchor="ctr"/>
                </a:tc>
              </a:tr>
              <a:tr h="19298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800" b="1" dirty="0" smtClean="0">
                          <a:solidFill>
                            <a:srgbClr val="333333"/>
                          </a:solidFill>
                        </a:rPr>
                        <a:t>支援时期</a:t>
                      </a:r>
                      <a:endParaRPr lang="ko-KR" altLang="en-US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高中毕业以后</a:t>
                      </a:r>
                      <a:endParaRPr lang="en-US" altLang="zh-CN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latinLnBrk="1"/>
                      <a:endParaRPr lang="en-US" altLang="ko-KR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2000" b="1" dirty="0" smtClean="0"/>
                        <a:t>After graduating</a:t>
                      </a:r>
                      <a:r>
                        <a:rPr lang="en-US" altLang="ko-KR" sz="2000" b="1" baseline="0" dirty="0" smtClean="0"/>
                        <a:t> high school</a:t>
                      </a:r>
                    </a:p>
                    <a:p>
                      <a:pPr algn="ctr" latinLnBrk="1"/>
                      <a:endParaRPr lang="ko-KR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学士毕业以后</a:t>
                      </a:r>
                      <a:endParaRPr lang="en-US" altLang="ko-KR" sz="2000" b="1" dirty="0" smtClean="0"/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800" b="1" dirty="0" smtClean="0"/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b="1" dirty="0" smtClean="0"/>
                        <a:t>After getting a Bachelor’s degree in one’s own major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500198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全南大学医科大学</a:t>
            </a:r>
            <a:r>
              <a:rPr lang="en-US" altLang="ko-KR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altLang="ko-KR" sz="24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Chonnam</a:t>
            </a:r>
            <a:r>
              <a:rPr lang="en-US" altLang="ko-KR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National University Medical School, CNUMS)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903433"/>
            <a:ext cx="8229600" cy="4525963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993300"/>
                </a:solidFill>
              </a:rPr>
              <a:t>学生以及教职员现</a:t>
            </a:r>
            <a:r>
              <a:rPr lang="zh-CN" altLang="en-US" b="1" dirty="0" smtClean="0">
                <a:solidFill>
                  <a:srgbClr val="993300"/>
                </a:solidFill>
              </a:rPr>
              <a:t>状</a:t>
            </a:r>
            <a:endParaRPr lang="en-US" altLang="ko-KR" b="1" dirty="0" smtClean="0">
              <a:solidFill>
                <a:srgbClr val="993300"/>
              </a:solidFill>
            </a:endParaRPr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r>
              <a:rPr lang="zh-CN" altLang="en-US" dirty="0" smtClean="0"/>
              <a:t>   在校生</a:t>
            </a:r>
            <a:r>
              <a:rPr lang="en-US" altLang="ko-KR" dirty="0" smtClean="0"/>
              <a:t>: 691</a:t>
            </a:r>
            <a:r>
              <a:rPr lang="ko-KR" altLang="en-US" dirty="0" smtClean="0"/>
              <a:t>名</a:t>
            </a:r>
            <a:endParaRPr lang="en-US" altLang="ko-KR" dirty="0" smtClean="0"/>
          </a:p>
          <a:p>
            <a:pPr>
              <a:buNone/>
            </a:pPr>
            <a:r>
              <a:rPr lang="zh-CN" altLang="en-US" dirty="0" smtClean="0"/>
              <a:t>   教授团</a:t>
            </a:r>
            <a:r>
              <a:rPr lang="en-US" altLang="ko-KR" dirty="0" smtClean="0"/>
              <a:t>: 246</a:t>
            </a:r>
            <a:r>
              <a:rPr lang="ko-KR" altLang="en-US" dirty="0" smtClean="0"/>
              <a:t>名</a:t>
            </a:r>
            <a:endParaRPr lang="en-US" altLang="ko-KR" dirty="0" smtClean="0"/>
          </a:p>
          <a:p>
            <a:pPr>
              <a:buNone/>
            </a:pPr>
            <a:r>
              <a:rPr lang="zh-CN" altLang="en-US" dirty="0" smtClean="0"/>
              <a:t>   医学</a:t>
            </a:r>
            <a:r>
              <a:rPr lang="ko-KR" altLang="en-US" dirty="0" smtClean="0"/>
              <a:t>敎室 </a:t>
            </a:r>
            <a:r>
              <a:rPr lang="en-US" altLang="ko-KR" dirty="0" smtClean="0"/>
              <a:t>: 40</a:t>
            </a:r>
            <a:r>
              <a:rPr lang="ko-KR" altLang="en-US" dirty="0" smtClean="0"/>
              <a:t>個</a:t>
            </a:r>
            <a:endParaRPr lang="en-US" altLang="ko-KR" dirty="0" smtClean="0"/>
          </a:p>
          <a:p>
            <a:pPr>
              <a:buNone/>
            </a:pPr>
            <a:r>
              <a:rPr lang="zh-CN" altLang="en-US" dirty="0" smtClean="0"/>
              <a:t>   毕业生</a:t>
            </a:r>
            <a:r>
              <a:rPr lang="en-US" altLang="ko-KR" dirty="0" smtClean="0"/>
              <a:t>: 7,400</a:t>
            </a:r>
            <a:r>
              <a:rPr lang="ko-KR" altLang="en-US" dirty="0" smtClean="0"/>
              <a:t>个人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 noChangeAspect="1"/>
          </p:cNvGraphicFramePr>
          <p:nvPr>
            <p:extLst>
              <p:ext uri="{D42A27DB-BD31-4B8C-83A1-F6EECF244321}">
                <p14:modId xmlns="" xmlns:p14="http://schemas.microsoft.com/office/powerpoint/2010/main" val="2966762936"/>
              </p:ext>
            </p:extLst>
          </p:nvPr>
        </p:nvGraphicFramePr>
        <p:xfrm>
          <a:off x="548553" y="836712"/>
          <a:ext cx="8046894" cy="5833464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143127"/>
                <a:gridCol w="1656619"/>
                <a:gridCol w="135232"/>
                <a:gridCol w="378797"/>
                <a:gridCol w="257014"/>
                <a:gridCol w="257014"/>
                <a:gridCol w="655350"/>
                <a:gridCol w="1144936"/>
                <a:gridCol w="1202355"/>
                <a:gridCol w="257014"/>
                <a:gridCol w="257014"/>
                <a:gridCol w="702422"/>
              </a:tblGrid>
              <a:tr h="36704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b="1" kern="0" spc="0" dirty="0" smtClean="0">
                          <a:solidFill>
                            <a:srgbClr val="7030A0"/>
                          </a:solidFill>
                          <a:effectLst/>
                        </a:rPr>
                        <a:t>의학과</a:t>
                      </a:r>
                      <a:endParaRPr lang="ko-KR" altLang="en-US" sz="2000" b="1" kern="0" spc="0" dirty="0">
                        <a:solidFill>
                          <a:srgbClr val="7030A0"/>
                        </a:solidFill>
                        <a:effectLst/>
                        <a:latin typeface="+mn-lt"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 gridSpan="6"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b="1" kern="0" spc="0" dirty="0" smtClean="0">
                          <a:solidFill>
                            <a:srgbClr val="7030A0"/>
                          </a:solidFill>
                          <a:effectLst/>
                        </a:rPr>
                        <a:t>1</a:t>
                      </a:r>
                      <a:r>
                        <a:rPr lang="ko-KR" altLang="en-US" sz="2000" b="1" kern="0" spc="0" dirty="0" smtClean="0">
                          <a:solidFill>
                            <a:srgbClr val="7030A0"/>
                          </a:solidFill>
                          <a:effectLst/>
                        </a:rPr>
                        <a:t>学期</a:t>
                      </a:r>
                      <a:endParaRPr lang="ko-KR" altLang="en-US" sz="2000" b="1" kern="0" spc="0" dirty="0">
                        <a:solidFill>
                          <a:srgbClr val="7030A0"/>
                        </a:solidFill>
                        <a:effectLst/>
                        <a:latin typeface="+mn-lt"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b="1" kern="0" spc="0" dirty="0" smtClean="0">
                          <a:solidFill>
                            <a:srgbClr val="7030A0"/>
                          </a:solidFill>
                          <a:effectLst/>
                        </a:rPr>
                        <a:t>2</a:t>
                      </a:r>
                      <a:r>
                        <a:rPr lang="ko-KR" altLang="en-US" sz="2000" b="1" kern="0" spc="0" dirty="0" smtClean="0">
                          <a:solidFill>
                            <a:srgbClr val="7030A0"/>
                          </a:solidFill>
                          <a:effectLst/>
                        </a:rPr>
                        <a:t>学期</a:t>
                      </a:r>
                      <a:endParaRPr lang="ko-KR" altLang="en-US" sz="2000" b="1" kern="0" spc="0" dirty="0" smtClean="0">
                        <a:solidFill>
                          <a:srgbClr val="7030A0"/>
                        </a:solidFill>
                        <a:effectLst/>
                        <a:latin typeface="+mn-lt"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962539">
                <a:tc rowSpan="2"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b="1" kern="0" spc="-100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ko-KR" altLang="en-US" sz="2000" b="1" kern="0" spc="-100" dirty="0" err="1" smtClean="0">
                          <a:solidFill>
                            <a:srgbClr val="7030A0"/>
                          </a:solidFill>
                          <a:effectLst/>
                          <a:latin typeface="+mn-lt"/>
                        </a:rPr>
                        <a:t>年级</a:t>
                      </a:r>
                      <a:endParaRPr lang="ko-KR" altLang="en-US" sz="2000" b="1" kern="0" spc="-100" dirty="0" smtClean="0">
                        <a:solidFill>
                          <a:srgbClr val="7030A0"/>
                        </a:solidFill>
                        <a:effectLst/>
                        <a:latin typeface="+mn-lt"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 gridSpan="5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 smtClean="0">
                          <a:effectLst/>
                        </a:rPr>
                        <a:t>해부학</a:t>
                      </a:r>
                      <a:endParaRPr lang="ko-KR" altLang="en-US" sz="1200" b="1" kern="0" spc="0" dirty="0" smtClean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 smtClean="0">
                          <a:effectLst/>
                        </a:rPr>
                        <a:t>조직학</a:t>
                      </a:r>
                      <a:endParaRPr lang="ko-KR" altLang="en-US" sz="1200" b="1" kern="0" spc="0" dirty="0" smtClean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 smtClean="0">
                          <a:effectLst/>
                        </a:rPr>
                        <a:t>신경해부학</a:t>
                      </a:r>
                      <a:endParaRPr lang="ko-KR" altLang="en-US" sz="1200" b="1" kern="0" spc="0" dirty="0" smtClean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 smtClean="0">
                          <a:effectLst/>
                        </a:rPr>
                        <a:t>생화학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기초</a:t>
                      </a:r>
                      <a:endParaRPr lang="ko-KR" altLang="en-US" sz="1200" b="1" kern="0" spc="0" dirty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의학</a:t>
                      </a:r>
                      <a:endParaRPr lang="ko-KR" altLang="en-US" sz="1200" b="1" kern="0" spc="0" dirty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공통</a:t>
                      </a:r>
                      <a:endParaRPr lang="ko-KR" altLang="en-US" sz="1200" b="1" kern="0" spc="0" dirty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실습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-16510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병리학</a:t>
                      </a:r>
                      <a:endParaRPr lang="ko-KR" altLang="en-US" sz="1200" b="1" kern="0" spc="0" dirty="0">
                        <a:effectLst/>
                      </a:endParaRPr>
                    </a:p>
                    <a:p>
                      <a:pPr marL="0" marR="0" indent="-16510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예방의학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marL="0" marR="0" indent="-16510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약리학</a:t>
                      </a:r>
                      <a:endParaRPr lang="ko-KR" altLang="en-US" sz="1200" b="1" kern="0" spc="0" dirty="0">
                        <a:effectLst/>
                      </a:endParaRPr>
                    </a:p>
                    <a:p>
                      <a:pPr marL="0" marR="0" indent="-16510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환자</a:t>
                      </a:r>
                      <a:r>
                        <a:rPr lang="en-US" altLang="ko-KR" sz="1200" b="1" kern="0" spc="-100" dirty="0">
                          <a:effectLst/>
                        </a:rPr>
                        <a:t>-</a:t>
                      </a:r>
                      <a:r>
                        <a:rPr lang="ko-KR" altLang="en-US" sz="1200" b="1" kern="0" spc="-100" dirty="0">
                          <a:effectLst/>
                        </a:rPr>
                        <a:t>의사</a:t>
                      </a:r>
                      <a:r>
                        <a:rPr lang="en-US" altLang="ko-KR" sz="1200" b="1" kern="0" spc="-100" dirty="0">
                          <a:effectLst/>
                        </a:rPr>
                        <a:t>-</a:t>
                      </a:r>
                      <a:r>
                        <a:rPr lang="ko-KR" altLang="en-US" sz="1200" b="1" kern="0" spc="-100" dirty="0">
                          <a:effectLst/>
                        </a:rPr>
                        <a:t>사회 </a:t>
                      </a:r>
                      <a:r>
                        <a:rPr lang="en-US" altLang="ko-KR" sz="1200" b="1" kern="0" spc="-100" dirty="0">
                          <a:effectLst/>
                        </a:rPr>
                        <a:t>1</a:t>
                      </a:r>
                      <a:endParaRPr lang="ko-KR" altLang="en-US" sz="1200" b="1" kern="0" spc="0" dirty="0">
                        <a:effectLst/>
                      </a:endParaRPr>
                    </a:p>
                    <a:p>
                      <a:pPr marL="0" marR="0" indent="-16510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문제중심학습 </a:t>
                      </a:r>
                      <a:r>
                        <a:rPr lang="en-US" altLang="ko-KR" sz="1200" b="1" kern="0" spc="-100" dirty="0">
                          <a:effectLst/>
                        </a:rPr>
                        <a:t>1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기초의학</a:t>
                      </a:r>
                      <a:endParaRPr lang="ko-KR" altLang="en-US" sz="1200" b="1" kern="0" spc="0" dirty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공통실습</a:t>
                      </a:r>
                      <a:endParaRPr lang="ko-KR" altLang="en-US" sz="1200" b="1" kern="0" spc="0" dirty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및</a:t>
                      </a:r>
                      <a:endParaRPr lang="ko-KR" altLang="en-US" sz="1200" b="1" kern="0" spc="0" dirty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선택실습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52672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 kern="0" spc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>
                          <a:effectLst/>
                        </a:rPr>
                        <a:t>미생물학 및 면역학</a:t>
                      </a:r>
                      <a:endParaRPr lang="ko-KR" altLang="en-US" sz="1200" b="1" kern="0" spc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>
                          <a:effectLst/>
                        </a:rPr>
                        <a:t>생리학</a:t>
                      </a:r>
                      <a:endParaRPr lang="ko-KR" altLang="en-US" sz="1200" b="1" kern="0" spc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-16510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962539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b="1" kern="0" spc="-100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</a:rPr>
                        <a:t>2</a:t>
                      </a:r>
                      <a:r>
                        <a:rPr lang="ko-KR" altLang="en-US" sz="2000" b="1" kern="0" spc="-100" dirty="0" err="1" smtClean="0">
                          <a:solidFill>
                            <a:srgbClr val="7030A0"/>
                          </a:solidFill>
                          <a:effectLst/>
                          <a:latin typeface="+mn-lt"/>
                        </a:rPr>
                        <a:t>年级</a:t>
                      </a:r>
                      <a:endParaRPr lang="ko-KR" altLang="en-US" sz="2000" b="1" kern="0" spc="0" dirty="0">
                        <a:solidFill>
                          <a:srgbClr val="7030A0"/>
                        </a:solidFill>
                        <a:effectLst/>
                        <a:latin typeface="+mn-lt"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 rowSpan="2" gridSpan="2">
                  <a:txBody>
                    <a:bodyPr/>
                    <a:lstStyle/>
                    <a:p>
                      <a:pPr marL="0" marR="0" indent="-16510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임상의학입문</a:t>
                      </a:r>
                      <a:endParaRPr lang="ko-KR" altLang="en-US" sz="1200" b="1" kern="0" spc="0" dirty="0">
                        <a:effectLst/>
                      </a:endParaRPr>
                    </a:p>
                    <a:p>
                      <a:pPr marL="0" marR="0" indent="-16510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방사선학</a:t>
                      </a:r>
                      <a:endParaRPr lang="ko-KR" altLang="en-US" sz="1200" b="1" kern="0" spc="0" dirty="0">
                        <a:effectLst/>
                      </a:endParaRPr>
                    </a:p>
                    <a:p>
                      <a:pPr marL="0" marR="0" indent="-16510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진단검사의학</a:t>
                      </a:r>
                      <a:endParaRPr lang="ko-KR" altLang="en-US" sz="1200" b="1" kern="0" spc="0" dirty="0">
                        <a:effectLst/>
                      </a:endParaRPr>
                    </a:p>
                    <a:p>
                      <a:pPr marL="0" marR="0" indent="-16510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개체발달</a:t>
                      </a:r>
                      <a:endParaRPr lang="ko-KR" altLang="en-US" sz="1200" b="1" kern="0" spc="0" dirty="0">
                        <a:effectLst/>
                      </a:endParaRPr>
                    </a:p>
                    <a:p>
                      <a:pPr marL="0" marR="0" indent="-16510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알레르기 및</a:t>
                      </a:r>
                      <a:endParaRPr lang="ko-KR" altLang="en-US" sz="1200" b="1" kern="0" spc="0" dirty="0">
                        <a:effectLst/>
                      </a:endParaRPr>
                    </a:p>
                    <a:p>
                      <a:pPr marL="0" marR="0" indent="-16510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임상면역학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indent="-16510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>
                          <a:effectLst/>
                        </a:rPr>
                        <a:t>소화기</a:t>
                      </a:r>
                      <a:endParaRPr lang="ko-KR" altLang="en-US" sz="1200" b="1" kern="0" spc="0">
                        <a:effectLst/>
                      </a:endParaRPr>
                    </a:p>
                    <a:p>
                      <a:pPr marL="0" marR="0" indent="-16510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>
                          <a:effectLst/>
                        </a:rPr>
                        <a:t>생식</a:t>
                      </a:r>
                      <a:endParaRPr lang="ko-KR" altLang="en-US" sz="1200" b="1" kern="0" spc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indent="-16510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>
                          <a:effectLst/>
                        </a:rPr>
                        <a:t>순환기</a:t>
                      </a:r>
                      <a:endParaRPr lang="ko-KR" altLang="en-US" sz="1200" b="1" kern="0" spc="0">
                        <a:effectLst/>
                      </a:endParaRPr>
                    </a:p>
                    <a:p>
                      <a:pPr marL="0" marR="0" indent="-16510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>
                          <a:effectLst/>
                        </a:rPr>
                        <a:t>호흡기</a:t>
                      </a:r>
                      <a:endParaRPr lang="ko-KR" altLang="en-US" sz="1200" b="1" kern="0" spc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>
                          <a:effectLst/>
                        </a:rPr>
                        <a:t>근골격계</a:t>
                      </a:r>
                      <a:endParaRPr lang="ko-KR" altLang="en-US" sz="1200" b="1" kern="0" spc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>
                          <a:effectLst/>
                        </a:rPr>
                        <a:t>감염</a:t>
                      </a:r>
                      <a:endParaRPr lang="ko-KR" altLang="en-US" sz="1200" b="1" kern="0" spc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>
                          <a:effectLst/>
                        </a:rPr>
                        <a:t>환자</a:t>
                      </a:r>
                      <a:r>
                        <a:rPr lang="en-US" altLang="ko-KR" sz="1200" b="1" kern="0" spc="-100">
                          <a:effectLst/>
                        </a:rPr>
                        <a:t>-</a:t>
                      </a:r>
                      <a:r>
                        <a:rPr lang="ko-KR" altLang="en-US" sz="1200" b="1" kern="0" spc="-100">
                          <a:effectLst/>
                        </a:rPr>
                        <a:t>의사</a:t>
                      </a:r>
                      <a:r>
                        <a:rPr lang="en-US" altLang="ko-KR" sz="1200" b="1" kern="0" spc="-100">
                          <a:effectLst/>
                        </a:rPr>
                        <a:t>-</a:t>
                      </a:r>
                      <a:r>
                        <a:rPr lang="ko-KR" altLang="en-US" sz="1200" b="1" kern="0" spc="-100">
                          <a:effectLst/>
                        </a:rPr>
                        <a:t>사회</a:t>
                      </a:r>
                      <a:r>
                        <a:rPr lang="en-US" altLang="ko-KR" sz="1200" b="1" kern="0" spc="-100">
                          <a:effectLst/>
                        </a:rPr>
                        <a:t>2</a:t>
                      </a:r>
                      <a:endParaRPr lang="ko-KR" altLang="en-US" sz="1200" b="1" kern="0" spc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내분비대사</a:t>
                      </a:r>
                      <a:endParaRPr lang="ko-KR" altLang="en-US" sz="1200" b="1" kern="0" spc="0" dirty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혈액종양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신장 및 </a:t>
                      </a:r>
                      <a:r>
                        <a:rPr lang="ko-KR" altLang="en-US" sz="1200" b="1" kern="0" spc="-100" dirty="0" err="1">
                          <a:effectLst/>
                        </a:rPr>
                        <a:t>요로계</a:t>
                      </a:r>
                      <a:endParaRPr lang="ko-KR" altLang="en-US" sz="1200" b="1" kern="0" spc="0" dirty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신경과학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3581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문제중심학습 </a:t>
                      </a:r>
                      <a:r>
                        <a:rPr lang="en-US" altLang="ko-KR" sz="1200" b="1" kern="0" spc="-100" dirty="0">
                          <a:effectLst/>
                        </a:rPr>
                        <a:t>2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534710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b="1" kern="0" spc="-100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</a:rPr>
                        <a:t>3</a:t>
                      </a:r>
                      <a:r>
                        <a:rPr lang="ko-KR" altLang="en-US" sz="2000" b="1" kern="0" spc="-100" dirty="0" err="1" smtClean="0">
                          <a:solidFill>
                            <a:srgbClr val="7030A0"/>
                          </a:solidFill>
                          <a:effectLst/>
                          <a:latin typeface="+mn-lt"/>
                        </a:rPr>
                        <a:t>年级</a:t>
                      </a:r>
                      <a:endParaRPr lang="ko-KR" altLang="en-US" sz="2000" b="1" kern="0" spc="0" dirty="0">
                        <a:solidFill>
                          <a:srgbClr val="7030A0"/>
                        </a:solidFill>
                        <a:effectLst/>
                        <a:latin typeface="+mn-lt"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>
                          <a:effectLst/>
                        </a:rPr>
                        <a:t>정신과학</a:t>
                      </a:r>
                      <a:endParaRPr lang="ko-KR" altLang="en-US" sz="1200" b="1" kern="0" spc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>
                          <a:effectLst/>
                        </a:rPr>
                        <a:t>법의학</a:t>
                      </a:r>
                      <a:endParaRPr lang="ko-KR" altLang="en-US" sz="1200" b="1" kern="0" spc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>
                          <a:effectLst/>
                        </a:rPr>
                        <a:t>응급의학</a:t>
                      </a:r>
                      <a:endParaRPr lang="ko-KR" altLang="en-US" sz="1200" b="1" kern="0" spc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>
                          <a:effectLst/>
                        </a:rPr>
                        <a:t>안과학</a:t>
                      </a:r>
                      <a:endParaRPr lang="ko-KR" altLang="en-US" sz="1200" b="1" kern="0" spc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>
                          <a:effectLst/>
                        </a:rPr>
                        <a:t>이비인후과학</a:t>
                      </a:r>
                      <a:endParaRPr lang="ko-KR" altLang="en-US" sz="1200" b="1" kern="0" spc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>
                          <a:effectLst/>
                        </a:rPr>
                        <a:t>피부과학</a:t>
                      </a:r>
                      <a:endParaRPr lang="ko-KR" altLang="en-US" sz="1200" b="1" kern="0" spc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>
                          <a:effectLst/>
                        </a:rPr>
                        <a:t>마취과학</a:t>
                      </a:r>
                      <a:endParaRPr lang="ko-KR" altLang="en-US" sz="1200" b="1" kern="0" spc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>
                          <a:effectLst/>
                        </a:rPr>
                        <a:t>환자</a:t>
                      </a:r>
                      <a:r>
                        <a:rPr lang="en-US" altLang="ko-KR" sz="1200" b="1" kern="0" spc="-100">
                          <a:effectLst/>
                        </a:rPr>
                        <a:t>-</a:t>
                      </a:r>
                      <a:r>
                        <a:rPr lang="ko-KR" altLang="en-US" sz="1200" b="1" kern="0" spc="-100">
                          <a:effectLst/>
                        </a:rPr>
                        <a:t>의사</a:t>
                      </a:r>
                      <a:r>
                        <a:rPr lang="en-US" altLang="ko-KR" sz="1200" b="1" kern="0" spc="-100">
                          <a:effectLst/>
                        </a:rPr>
                        <a:t>-</a:t>
                      </a:r>
                      <a:endParaRPr lang="ko-KR" altLang="en-US" sz="1200" b="1" kern="0" spc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>
                          <a:effectLst/>
                        </a:rPr>
                        <a:t>사회 </a:t>
                      </a:r>
                      <a:r>
                        <a:rPr lang="en-US" altLang="ko-KR" sz="1200" b="1" kern="0" spc="-100">
                          <a:effectLst/>
                        </a:rPr>
                        <a:t>3</a:t>
                      </a:r>
                      <a:endParaRPr lang="ko-KR" altLang="en-US" sz="1200" b="1" kern="0" spc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 rowSpan="2"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>
                          <a:effectLst/>
                        </a:rPr>
                        <a:t>임상</a:t>
                      </a:r>
                      <a:endParaRPr lang="ko-KR" altLang="en-US" sz="1200" b="1" kern="0" spc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>
                          <a:effectLst/>
                        </a:rPr>
                        <a:t>실습전 준비</a:t>
                      </a:r>
                      <a:endParaRPr lang="ko-KR" altLang="en-US" sz="1200" b="1" kern="0" spc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>
                          <a:effectLst/>
                        </a:rPr>
                        <a:t>교육</a:t>
                      </a:r>
                      <a:endParaRPr lang="ko-KR" altLang="en-US" sz="1200" b="1" kern="0" spc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핵심과목 임상실습</a:t>
                      </a:r>
                      <a:endParaRPr lang="ko-KR" altLang="en-US" sz="1200" b="1" kern="0" spc="0" dirty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-100" dirty="0">
                          <a:effectLst/>
                        </a:rPr>
                        <a:t>(</a:t>
                      </a:r>
                      <a:r>
                        <a:rPr lang="ko-KR" altLang="en-US" sz="1200" b="1" kern="0" spc="-100" dirty="0">
                          <a:effectLst/>
                        </a:rPr>
                        <a:t>내과</a:t>
                      </a:r>
                      <a:r>
                        <a:rPr lang="en-US" altLang="ko-KR" sz="1200" b="1" kern="0" spc="-100" dirty="0">
                          <a:effectLst/>
                        </a:rPr>
                        <a:t>, </a:t>
                      </a:r>
                      <a:r>
                        <a:rPr lang="ko-KR" altLang="en-US" sz="1200" b="1" kern="0" spc="-100" dirty="0">
                          <a:effectLst/>
                        </a:rPr>
                        <a:t>외과</a:t>
                      </a:r>
                      <a:r>
                        <a:rPr lang="en-US" altLang="ko-KR" sz="1200" b="1" kern="0" spc="-100" dirty="0">
                          <a:effectLst/>
                        </a:rPr>
                        <a:t>, </a:t>
                      </a:r>
                      <a:r>
                        <a:rPr lang="ko-KR" altLang="en-US" sz="1200" b="1" kern="0" spc="-100" dirty="0">
                          <a:effectLst/>
                        </a:rPr>
                        <a:t>소아과</a:t>
                      </a:r>
                      <a:r>
                        <a:rPr lang="en-US" altLang="ko-KR" sz="1200" b="1" kern="0" spc="-100" dirty="0">
                          <a:effectLst/>
                        </a:rPr>
                        <a:t>, </a:t>
                      </a:r>
                      <a:r>
                        <a:rPr lang="ko-KR" altLang="en-US" sz="1200" b="1" kern="0" spc="-100" dirty="0">
                          <a:effectLst/>
                        </a:rPr>
                        <a:t>산부인과</a:t>
                      </a:r>
                      <a:r>
                        <a:rPr lang="en-US" altLang="ko-KR" sz="1200" b="1" kern="0" spc="-100" dirty="0">
                          <a:effectLst/>
                        </a:rPr>
                        <a:t>, </a:t>
                      </a:r>
                      <a:r>
                        <a:rPr lang="ko-KR" altLang="en-US" sz="1200" b="1" kern="0" spc="-100" dirty="0">
                          <a:effectLst/>
                        </a:rPr>
                        <a:t>정신과</a:t>
                      </a:r>
                      <a:r>
                        <a:rPr lang="en-US" altLang="ko-KR" sz="1200" b="1" kern="0" spc="-100" dirty="0">
                          <a:effectLst/>
                        </a:rPr>
                        <a:t>, </a:t>
                      </a:r>
                      <a:r>
                        <a:rPr lang="ko-KR" altLang="en-US" sz="1200" b="1" kern="0" spc="-100" dirty="0">
                          <a:effectLst/>
                        </a:rPr>
                        <a:t>응급의학</a:t>
                      </a:r>
                      <a:r>
                        <a:rPr lang="en-US" altLang="ko-KR" sz="1200" b="1" kern="0" spc="-100" dirty="0">
                          <a:effectLst/>
                        </a:rPr>
                        <a:t>)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40" dirty="0">
                          <a:effectLst/>
                        </a:rPr>
                        <a:t>특성화</a:t>
                      </a:r>
                      <a:endParaRPr lang="ko-KR" altLang="en-US" sz="1200" b="1" kern="0" spc="0" dirty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자율</a:t>
                      </a:r>
                      <a:endParaRPr lang="ko-KR" altLang="en-US" sz="1200" b="1" kern="0" spc="0" dirty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실습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51737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문제중심학습 </a:t>
                      </a:r>
                      <a:r>
                        <a:rPr lang="en-US" altLang="ko-KR" sz="1200" b="1" kern="0" spc="-100" dirty="0">
                          <a:effectLst/>
                        </a:rPr>
                        <a:t>3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52672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b="1" kern="0" spc="-100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</a:rPr>
                        <a:t>4</a:t>
                      </a:r>
                      <a:r>
                        <a:rPr lang="ko-KR" altLang="en-US" sz="2000" b="1" kern="0" spc="-100" dirty="0" err="1" smtClean="0">
                          <a:solidFill>
                            <a:srgbClr val="7030A0"/>
                          </a:solidFill>
                          <a:effectLst/>
                          <a:latin typeface="+mn-lt"/>
                        </a:rPr>
                        <a:t>年级</a:t>
                      </a:r>
                      <a:endParaRPr lang="ko-KR" altLang="en-US" sz="2000" b="1" kern="0" spc="0" dirty="0">
                        <a:solidFill>
                          <a:srgbClr val="7030A0"/>
                        </a:solidFill>
                        <a:effectLst/>
                        <a:latin typeface="+mn-lt"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 gridSpan="6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특과과목 임상실습 및 선택실습</a:t>
                      </a:r>
                      <a:endParaRPr lang="ko-KR" altLang="en-US" sz="1200" b="1" kern="0" spc="0" dirty="0"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>
                          <a:effectLst/>
                        </a:rPr>
                        <a:t>환자</a:t>
                      </a:r>
                      <a:r>
                        <a:rPr lang="en-US" altLang="ko-KR" sz="1200" b="1" kern="0" spc="-100" dirty="0">
                          <a:effectLst/>
                        </a:rPr>
                        <a:t>-</a:t>
                      </a:r>
                      <a:r>
                        <a:rPr lang="ko-KR" altLang="en-US" sz="1200" b="1" kern="0" spc="-100" dirty="0">
                          <a:effectLst/>
                        </a:rPr>
                        <a:t>의사</a:t>
                      </a:r>
                      <a:r>
                        <a:rPr lang="en-US" altLang="ko-KR" sz="1200" b="1" kern="0" spc="-100" dirty="0">
                          <a:effectLst/>
                        </a:rPr>
                        <a:t>-</a:t>
                      </a:r>
                      <a:r>
                        <a:rPr lang="ko-KR" altLang="en-US" sz="1200" b="1" kern="0" spc="-100" dirty="0">
                          <a:effectLst/>
                        </a:rPr>
                        <a:t>사회 </a:t>
                      </a:r>
                      <a:r>
                        <a:rPr lang="en-US" altLang="ko-KR" sz="1200" b="1" kern="0" spc="-100" dirty="0">
                          <a:effectLst/>
                        </a:rPr>
                        <a:t>4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100" dirty="0" smtClean="0">
                          <a:effectLst/>
                        </a:rPr>
                        <a:t>의학종합강의 및 실습</a:t>
                      </a:r>
                      <a:r>
                        <a:rPr lang="en-US" altLang="ko-KR" sz="1200" b="1" kern="0" spc="-100" dirty="0" smtClean="0">
                          <a:effectLst/>
                        </a:rPr>
                        <a:t>, </a:t>
                      </a:r>
                      <a:r>
                        <a:rPr lang="ko-KR" altLang="en-US" sz="1200" b="1" kern="0" spc="-100" dirty="0" smtClean="0">
                          <a:effectLst/>
                        </a:rPr>
                        <a:t>평가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88" marR="63588" marT="17580" marB="17580" anchor="ctr">
                    <a:cell3D prstMaterial="dkEdge">
                      <a:bevel prst="cross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428728" y="71414"/>
            <a:ext cx="6429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年级其他课程构成</a:t>
            </a:r>
            <a:endParaRPr lang="ko-KR" alt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962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500198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全南大学医科大学</a:t>
            </a:r>
            <a:r>
              <a:rPr lang="en-US" altLang="ko-KR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altLang="ko-KR" sz="24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Chonnam</a:t>
            </a:r>
            <a:r>
              <a:rPr lang="en-US" altLang="ko-KR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National University Medical School, CNUMS)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89119"/>
            <a:ext cx="8229600" cy="4525963"/>
          </a:xfrm>
        </p:spPr>
        <p:txBody>
          <a:bodyPr/>
          <a:lstStyle/>
          <a:p>
            <a:r>
              <a:rPr lang="ko-KR" altLang="en-US" b="1" dirty="0" smtClean="0">
                <a:solidFill>
                  <a:srgbClr val="993300"/>
                </a:solidFill>
              </a:rPr>
              <a:t>同伙 </a:t>
            </a:r>
            <a:r>
              <a:rPr lang="en-US" altLang="ko-KR" b="1" dirty="0" smtClean="0">
                <a:solidFill>
                  <a:srgbClr val="993300"/>
                </a:solidFill>
              </a:rPr>
              <a:t>(</a:t>
            </a:r>
            <a:r>
              <a:rPr lang="ko-KR" altLang="en-US" b="1" dirty="0" smtClean="0">
                <a:solidFill>
                  <a:srgbClr val="993300"/>
                </a:solidFill>
              </a:rPr>
              <a:t>동아리</a:t>
            </a:r>
            <a:r>
              <a:rPr lang="en-US" altLang="ko-KR" b="1" dirty="0" smtClean="0">
                <a:solidFill>
                  <a:srgbClr val="993300"/>
                </a:solidFill>
              </a:rPr>
              <a:t>, Circles)</a:t>
            </a:r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r>
              <a:rPr lang="en-US" altLang="ko-KR" dirty="0" smtClean="0"/>
              <a:t>   </a:t>
            </a:r>
            <a:endParaRPr lang="ko-KR" altLang="en-US" dirty="0"/>
          </a:p>
        </p:txBody>
      </p:sp>
      <p:pic>
        <p:nvPicPr>
          <p:cNvPr id="3078" name="Picture 6" descr="E:\전남의대 발표자료\사진\의대\다운로드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428867"/>
            <a:ext cx="6143668" cy="407977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858016" y="3286124"/>
            <a:ext cx="19288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err="1" smtClean="0">
                <a:solidFill>
                  <a:srgbClr val="0070C0"/>
                </a:solidFill>
              </a:rPr>
              <a:t>管絃樂</a:t>
            </a:r>
            <a:endParaRPr lang="en-US" altLang="ko-KR" sz="2800" dirty="0" smtClean="0">
              <a:solidFill>
                <a:srgbClr val="0070C0"/>
              </a:solidFill>
            </a:endParaRPr>
          </a:p>
          <a:p>
            <a:pPr algn="ctr"/>
            <a:r>
              <a:rPr lang="en-US" altLang="ko-KR" sz="2800" dirty="0" smtClean="0">
                <a:solidFill>
                  <a:srgbClr val="0070C0"/>
                </a:solidFill>
              </a:rPr>
              <a:t>Orchestra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500198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全南大学医科大学</a:t>
            </a:r>
            <a:r>
              <a:rPr lang="en-US" altLang="ko-KR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altLang="ko-KR" sz="24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Chonnam</a:t>
            </a:r>
            <a:r>
              <a:rPr lang="en-US" altLang="ko-KR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National University Medical School, CNUMS)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89119"/>
            <a:ext cx="8229600" cy="4525963"/>
          </a:xfrm>
        </p:spPr>
        <p:txBody>
          <a:bodyPr/>
          <a:lstStyle/>
          <a:p>
            <a:r>
              <a:rPr lang="ko-KR" altLang="en-US" b="1" dirty="0" smtClean="0">
                <a:solidFill>
                  <a:srgbClr val="993300"/>
                </a:solidFill>
              </a:rPr>
              <a:t>同伙 </a:t>
            </a:r>
            <a:r>
              <a:rPr lang="en-US" altLang="ko-KR" b="1" dirty="0" smtClean="0">
                <a:solidFill>
                  <a:srgbClr val="993300"/>
                </a:solidFill>
              </a:rPr>
              <a:t>(</a:t>
            </a:r>
            <a:r>
              <a:rPr lang="ko-KR" altLang="en-US" b="1" dirty="0" smtClean="0">
                <a:solidFill>
                  <a:srgbClr val="993300"/>
                </a:solidFill>
              </a:rPr>
              <a:t>동아리</a:t>
            </a:r>
            <a:r>
              <a:rPr lang="en-US" altLang="ko-KR" b="1" dirty="0" smtClean="0">
                <a:solidFill>
                  <a:srgbClr val="993300"/>
                </a:solidFill>
              </a:rPr>
              <a:t>, Circles)</a:t>
            </a:r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r>
              <a:rPr lang="en-US" altLang="ko-KR" dirty="0" smtClean="0"/>
              <a:t>   </a:t>
            </a:r>
            <a:endParaRPr lang="ko-KR" altLang="en-US" dirty="0"/>
          </a:p>
        </p:txBody>
      </p:sp>
      <p:pic>
        <p:nvPicPr>
          <p:cNvPr id="4098" name="Picture 2" descr="E:\전남의대 발표자료\사진\의대\다운로드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500306"/>
            <a:ext cx="6072230" cy="390951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858016" y="3286124"/>
            <a:ext cx="19288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err="1" smtClean="0">
                <a:solidFill>
                  <a:srgbClr val="0070C0"/>
                </a:solidFill>
              </a:rPr>
              <a:t>管絃樂</a:t>
            </a:r>
            <a:endParaRPr lang="en-US" altLang="ko-KR" sz="2800" dirty="0" smtClean="0">
              <a:solidFill>
                <a:srgbClr val="0070C0"/>
              </a:solidFill>
            </a:endParaRPr>
          </a:p>
          <a:p>
            <a:pPr algn="ctr"/>
            <a:r>
              <a:rPr lang="en-US" altLang="ko-KR" sz="2800" dirty="0" smtClean="0">
                <a:solidFill>
                  <a:srgbClr val="0070C0"/>
                </a:solidFill>
              </a:rPr>
              <a:t>Orchestra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500198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全南大学医科大学</a:t>
            </a:r>
            <a:r>
              <a:rPr lang="en-US" altLang="ko-KR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altLang="ko-KR" sz="24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Chonnam</a:t>
            </a:r>
            <a:r>
              <a:rPr lang="en-US" altLang="ko-KR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National University Medical School, CNUMS)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89119"/>
            <a:ext cx="8229600" cy="4525963"/>
          </a:xfrm>
        </p:spPr>
        <p:txBody>
          <a:bodyPr/>
          <a:lstStyle/>
          <a:p>
            <a:r>
              <a:rPr lang="ko-KR" altLang="en-US" b="1" dirty="0" smtClean="0">
                <a:solidFill>
                  <a:srgbClr val="993300"/>
                </a:solidFill>
              </a:rPr>
              <a:t>同伙 </a:t>
            </a:r>
            <a:r>
              <a:rPr lang="en-US" altLang="ko-KR" b="1" dirty="0" smtClean="0">
                <a:solidFill>
                  <a:srgbClr val="993300"/>
                </a:solidFill>
              </a:rPr>
              <a:t>(</a:t>
            </a:r>
            <a:r>
              <a:rPr lang="ko-KR" altLang="en-US" b="1" dirty="0" smtClean="0">
                <a:solidFill>
                  <a:srgbClr val="993300"/>
                </a:solidFill>
              </a:rPr>
              <a:t>동아리</a:t>
            </a:r>
            <a:r>
              <a:rPr lang="en-US" altLang="ko-KR" b="1" dirty="0" smtClean="0">
                <a:solidFill>
                  <a:srgbClr val="993300"/>
                </a:solidFill>
              </a:rPr>
              <a:t>, Circles)</a:t>
            </a:r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r>
              <a:rPr lang="en-US" altLang="ko-KR" dirty="0" smtClean="0"/>
              <a:t>   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000892" y="3286124"/>
            <a:ext cx="19288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err="1" smtClean="0">
                <a:solidFill>
                  <a:srgbClr val="0070C0"/>
                </a:solidFill>
              </a:rPr>
              <a:t>록밴드</a:t>
            </a:r>
            <a:endParaRPr lang="en-US" altLang="ko-KR" sz="2800" dirty="0" smtClean="0">
              <a:solidFill>
                <a:srgbClr val="0070C0"/>
              </a:solidFill>
            </a:endParaRPr>
          </a:p>
          <a:p>
            <a:pPr algn="ctr"/>
            <a:r>
              <a:rPr lang="en-US" altLang="ko-KR" sz="2800" dirty="0" smtClean="0">
                <a:solidFill>
                  <a:srgbClr val="0070C0"/>
                </a:solidFill>
              </a:rPr>
              <a:t>Rock band</a:t>
            </a:r>
          </a:p>
        </p:txBody>
      </p:sp>
      <p:pic>
        <p:nvPicPr>
          <p:cNvPr id="5122" name="Picture 2" descr="E:\전남의대 발표자료\사진\의대\다운로드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663874"/>
            <a:ext cx="6572296" cy="36940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500198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全南大学医科大学</a:t>
            </a:r>
            <a:r>
              <a:rPr lang="en-US" altLang="ko-KR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altLang="ko-KR" sz="24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Chonnam</a:t>
            </a:r>
            <a:r>
              <a:rPr lang="en-US" altLang="ko-KR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National University Medical School, CNUMS)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89119"/>
            <a:ext cx="8229600" cy="4525963"/>
          </a:xfrm>
        </p:spPr>
        <p:txBody>
          <a:bodyPr/>
          <a:lstStyle/>
          <a:p>
            <a:r>
              <a:rPr lang="ko-KR" altLang="en-US" b="1" dirty="0" smtClean="0">
                <a:solidFill>
                  <a:srgbClr val="993300"/>
                </a:solidFill>
              </a:rPr>
              <a:t>同伙 </a:t>
            </a:r>
            <a:r>
              <a:rPr lang="en-US" altLang="ko-KR" b="1" dirty="0" smtClean="0">
                <a:solidFill>
                  <a:srgbClr val="993300"/>
                </a:solidFill>
              </a:rPr>
              <a:t>(</a:t>
            </a:r>
            <a:r>
              <a:rPr lang="ko-KR" altLang="en-US" b="1" dirty="0" smtClean="0">
                <a:solidFill>
                  <a:srgbClr val="993300"/>
                </a:solidFill>
              </a:rPr>
              <a:t>동아리</a:t>
            </a:r>
            <a:r>
              <a:rPr lang="en-US" altLang="ko-KR" b="1" dirty="0" smtClean="0">
                <a:solidFill>
                  <a:srgbClr val="993300"/>
                </a:solidFill>
              </a:rPr>
              <a:t>, Circles)</a:t>
            </a:r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r>
              <a:rPr lang="en-US" altLang="ko-KR" dirty="0" smtClean="0"/>
              <a:t>   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786578" y="3403587"/>
            <a:ext cx="19288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solidFill>
                  <a:srgbClr val="0070C0"/>
                </a:solidFill>
              </a:rPr>
              <a:t>野球</a:t>
            </a:r>
            <a:endParaRPr lang="en-US" altLang="ko-KR" sz="2800" dirty="0" smtClean="0">
              <a:solidFill>
                <a:srgbClr val="0070C0"/>
              </a:solidFill>
            </a:endParaRPr>
          </a:p>
          <a:p>
            <a:pPr algn="ctr"/>
            <a:r>
              <a:rPr lang="en-US" altLang="ko-KR" sz="2800" dirty="0" smtClean="0">
                <a:solidFill>
                  <a:srgbClr val="0070C0"/>
                </a:solidFill>
              </a:rPr>
              <a:t>Baseball</a:t>
            </a:r>
          </a:p>
        </p:txBody>
      </p:sp>
      <p:pic>
        <p:nvPicPr>
          <p:cNvPr id="6146" name="Picture 2" descr="E:\전남의대 발표자료\사진\의대\다운로드 (10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357429"/>
            <a:ext cx="5786478" cy="43398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500198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全南大学医科大学</a:t>
            </a:r>
            <a:r>
              <a:rPr lang="en-US" altLang="ko-KR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altLang="ko-KR" sz="24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Chonnam</a:t>
            </a:r>
            <a:r>
              <a:rPr lang="en-US" altLang="ko-KR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National University Medical School, CNUMS)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89119"/>
            <a:ext cx="8229600" cy="4525963"/>
          </a:xfrm>
        </p:spPr>
        <p:txBody>
          <a:bodyPr/>
          <a:lstStyle/>
          <a:p>
            <a:r>
              <a:rPr lang="ko-KR" altLang="en-US" b="1" dirty="0" smtClean="0">
                <a:solidFill>
                  <a:srgbClr val="993300"/>
                </a:solidFill>
              </a:rPr>
              <a:t>同伙 </a:t>
            </a:r>
            <a:r>
              <a:rPr lang="en-US" altLang="ko-KR" b="1" dirty="0" smtClean="0">
                <a:solidFill>
                  <a:srgbClr val="993300"/>
                </a:solidFill>
              </a:rPr>
              <a:t>(</a:t>
            </a:r>
            <a:r>
              <a:rPr lang="ko-KR" altLang="en-US" b="1" dirty="0" smtClean="0">
                <a:solidFill>
                  <a:srgbClr val="993300"/>
                </a:solidFill>
              </a:rPr>
              <a:t>동아리</a:t>
            </a:r>
            <a:r>
              <a:rPr lang="en-US" altLang="ko-KR" b="1" dirty="0" smtClean="0">
                <a:solidFill>
                  <a:srgbClr val="993300"/>
                </a:solidFill>
              </a:rPr>
              <a:t>, Circles)</a:t>
            </a:r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r>
              <a:rPr lang="en-US" altLang="ko-KR" dirty="0" smtClean="0"/>
              <a:t>   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000892" y="3286124"/>
            <a:ext cx="19288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solidFill>
                  <a:srgbClr val="0070C0"/>
                </a:solidFill>
              </a:rPr>
              <a:t>医疗服务</a:t>
            </a:r>
            <a:endParaRPr lang="en-US" altLang="ko-KR" sz="2800" dirty="0" smtClean="0">
              <a:solidFill>
                <a:srgbClr val="0070C0"/>
              </a:solidFill>
            </a:endParaRPr>
          </a:p>
          <a:p>
            <a:pPr algn="ctr"/>
            <a:r>
              <a:rPr lang="en-US" altLang="ko-KR" sz="2800" dirty="0" smtClean="0">
                <a:solidFill>
                  <a:srgbClr val="0070C0"/>
                </a:solidFill>
              </a:rPr>
              <a:t>Volunteer</a:t>
            </a:r>
          </a:p>
        </p:txBody>
      </p:sp>
      <p:pic>
        <p:nvPicPr>
          <p:cNvPr id="7170" name="Picture 2" descr="E:\전남의대 발표자료\사진\의대\다운로드 (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714620"/>
            <a:ext cx="6609112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500198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全南大学医科大学</a:t>
            </a:r>
            <a:r>
              <a:rPr lang="en-US" altLang="ko-KR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altLang="ko-KR" sz="24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Chonnam</a:t>
            </a:r>
            <a:r>
              <a:rPr lang="en-US" altLang="ko-KR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National University Medical School, CNUMS)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89119"/>
            <a:ext cx="8229600" cy="4525963"/>
          </a:xfrm>
        </p:spPr>
        <p:txBody>
          <a:bodyPr/>
          <a:lstStyle/>
          <a:p>
            <a:r>
              <a:rPr lang="ko-KR" altLang="en-US" b="1" dirty="0" smtClean="0">
                <a:solidFill>
                  <a:srgbClr val="993300"/>
                </a:solidFill>
              </a:rPr>
              <a:t>同伙 </a:t>
            </a:r>
            <a:r>
              <a:rPr lang="en-US" altLang="ko-KR" b="1" dirty="0" smtClean="0">
                <a:solidFill>
                  <a:srgbClr val="993300"/>
                </a:solidFill>
              </a:rPr>
              <a:t>(</a:t>
            </a:r>
            <a:r>
              <a:rPr lang="ko-KR" altLang="en-US" b="1" dirty="0" smtClean="0">
                <a:solidFill>
                  <a:srgbClr val="993300"/>
                </a:solidFill>
              </a:rPr>
              <a:t>동아리</a:t>
            </a:r>
            <a:r>
              <a:rPr lang="en-US" altLang="ko-KR" b="1" dirty="0" smtClean="0">
                <a:solidFill>
                  <a:srgbClr val="993300"/>
                </a:solidFill>
              </a:rPr>
              <a:t>, Circles)</a:t>
            </a:r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r>
              <a:rPr lang="en-US" altLang="ko-KR" dirty="0" smtClean="0"/>
              <a:t>   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786578" y="3286124"/>
            <a:ext cx="2143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err="1" smtClean="0">
                <a:solidFill>
                  <a:srgbClr val="0070C0"/>
                </a:solidFill>
              </a:rPr>
              <a:t>乒乓球</a:t>
            </a:r>
            <a:endParaRPr lang="en-US" altLang="ko-KR" sz="2800" dirty="0" smtClean="0">
              <a:solidFill>
                <a:srgbClr val="0070C0"/>
              </a:solidFill>
            </a:endParaRPr>
          </a:p>
          <a:p>
            <a:pPr algn="ctr"/>
            <a:r>
              <a:rPr lang="en-US" altLang="ko-KR" sz="2800" dirty="0" smtClean="0">
                <a:solidFill>
                  <a:srgbClr val="0070C0"/>
                </a:solidFill>
              </a:rPr>
              <a:t>Table tennis</a:t>
            </a:r>
          </a:p>
        </p:txBody>
      </p:sp>
      <p:pic>
        <p:nvPicPr>
          <p:cNvPr id="8195" name="Picture 3" descr="E:\전남의대 발표자료\사진\의대\다운로드 (1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357429"/>
            <a:ext cx="5857916" cy="43910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500198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全南大学医科大学</a:t>
            </a:r>
            <a:r>
              <a:rPr lang="en-US" altLang="ko-KR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altLang="ko-KR" sz="24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Chonnam</a:t>
            </a:r>
            <a:r>
              <a:rPr lang="en-US" altLang="ko-KR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National University Medical School, CNUMS)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89119"/>
            <a:ext cx="8229600" cy="4525963"/>
          </a:xfrm>
        </p:spPr>
        <p:txBody>
          <a:bodyPr/>
          <a:lstStyle/>
          <a:p>
            <a:r>
              <a:rPr lang="ko-KR" altLang="en-US" b="1" dirty="0" smtClean="0">
                <a:solidFill>
                  <a:srgbClr val="993300"/>
                </a:solidFill>
              </a:rPr>
              <a:t>同伙 </a:t>
            </a:r>
            <a:r>
              <a:rPr lang="en-US" altLang="ko-KR" b="1" dirty="0" smtClean="0">
                <a:solidFill>
                  <a:srgbClr val="993300"/>
                </a:solidFill>
              </a:rPr>
              <a:t>(</a:t>
            </a:r>
            <a:r>
              <a:rPr lang="ko-KR" altLang="en-US" b="1" dirty="0" smtClean="0">
                <a:solidFill>
                  <a:srgbClr val="993300"/>
                </a:solidFill>
              </a:rPr>
              <a:t>동아리</a:t>
            </a:r>
            <a:r>
              <a:rPr lang="en-US" altLang="ko-KR" b="1" dirty="0" smtClean="0">
                <a:solidFill>
                  <a:srgbClr val="993300"/>
                </a:solidFill>
              </a:rPr>
              <a:t>, Circles)</a:t>
            </a:r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r>
              <a:rPr lang="en-US" altLang="ko-KR" dirty="0" smtClean="0"/>
              <a:t>   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929454" y="3286124"/>
            <a:ext cx="2143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err="1" smtClean="0">
                <a:solidFill>
                  <a:srgbClr val="0070C0"/>
                </a:solidFill>
              </a:rPr>
              <a:t>乒乓球</a:t>
            </a:r>
            <a:endParaRPr lang="en-US" altLang="ko-KR" sz="2800" dirty="0" smtClean="0">
              <a:solidFill>
                <a:srgbClr val="0070C0"/>
              </a:solidFill>
            </a:endParaRPr>
          </a:p>
          <a:p>
            <a:pPr algn="ctr"/>
            <a:r>
              <a:rPr lang="en-US" altLang="ko-KR" sz="2800" dirty="0" smtClean="0">
                <a:solidFill>
                  <a:srgbClr val="0070C0"/>
                </a:solidFill>
              </a:rPr>
              <a:t>Table tennis</a:t>
            </a:r>
          </a:p>
        </p:txBody>
      </p:sp>
      <p:pic>
        <p:nvPicPr>
          <p:cNvPr id="9218" name="Picture 2" descr="E:\전남의대 발표자료\사진\의대\다운로드 (1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643181"/>
            <a:ext cx="6500858" cy="3656733"/>
          </a:xfrm>
          <a:prstGeom prst="rect">
            <a:avLst/>
          </a:prstGeom>
          <a:noFill/>
        </p:spPr>
      </p:pic>
      <p:sp>
        <p:nvSpPr>
          <p:cNvPr id="7" name="타원 6"/>
          <p:cNvSpPr/>
          <p:nvPr/>
        </p:nvSpPr>
        <p:spPr>
          <a:xfrm>
            <a:off x="3500430" y="2571744"/>
            <a:ext cx="857256" cy="1000132"/>
          </a:xfrm>
          <a:prstGeom prst="ellipse">
            <a:avLst/>
          </a:prstGeom>
          <a:noFill/>
          <a:ln w="635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" name="직선 화살표 연결선 8"/>
          <p:cNvCxnSpPr/>
          <p:nvPr/>
        </p:nvCxnSpPr>
        <p:spPr>
          <a:xfrm rot="5400000">
            <a:off x="3750463" y="2392355"/>
            <a:ext cx="357190" cy="1588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500198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全南大学医科大学</a:t>
            </a:r>
            <a:r>
              <a:rPr lang="en-US" altLang="ko-KR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altLang="ko-KR" sz="24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Chonnam</a:t>
            </a:r>
            <a:r>
              <a:rPr lang="en-US" altLang="ko-KR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National University Medical School, CNUMS)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5259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 b="1" dirty="0" err="1" smtClean="0">
                <a:solidFill>
                  <a:srgbClr val="993300"/>
                </a:solidFill>
              </a:rPr>
              <a:t>굴비조</a:t>
            </a:r>
            <a:r>
              <a:rPr lang="ko-KR" altLang="en-US" b="1" dirty="0" smtClean="0">
                <a:solidFill>
                  <a:srgbClr val="993300"/>
                </a:solidFill>
              </a:rPr>
              <a:t> </a:t>
            </a:r>
            <a:r>
              <a:rPr lang="en-US" altLang="ko-KR" b="1" dirty="0" smtClean="0">
                <a:solidFill>
                  <a:srgbClr val="993300"/>
                </a:solidFill>
              </a:rPr>
              <a:t>( “</a:t>
            </a:r>
            <a:r>
              <a:rPr lang="en-US" altLang="ko-KR" b="1" dirty="0" err="1" smtClean="0">
                <a:solidFill>
                  <a:srgbClr val="993300"/>
                </a:solidFill>
              </a:rPr>
              <a:t>Gulbi</a:t>
            </a:r>
            <a:r>
              <a:rPr lang="en-US" altLang="ko-KR" b="1" dirty="0" smtClean="0">
                <a:solidFill>
                  <a:srgbClr val="993300"/>
                </a:solidFill>
              </a:rPr>
              <a:t>-group” </a:t>
            </a:r>
            <a:r>
              <a:rPr lang="en-US" altLang="ko-KR" b="1" dirty="0" smtClean="0">
                <a:solidFill>
                  <a:srgbClr val="993300"/>
                </a:solidFill>
                <a:latin typeface="+mn-ea"/>
              </a:rPr>
              <a:t>) (</a:t>
            </a:r>
            <a:r>
              <a:rPr lang="ko-KR" altLang="en-US" b="1" dirty="0" err="1" smtClean="0">
                <a:solidFill>
                  <a:srgbClr val="993300"/>
                </a:solidFill>
                <a:latin typeface="+mn-ea"/>
              </a:rPr>
              <a:t>詘非組</a:t>
            </a:r>
            <a:r>
              <a:rPr lang="en-US" altLang="ko-KR" b="1" dirty="0" smtClean="0">
                <a:solidFill>
                  <a:srgbClr val="993300"/>
                </a:solidFill>
                <a:latin typeface="+mn-ea"/>
              </a:rPr>
              <a:t>)</a:t>
            </a:r>
          </a:p>
          <a:p>
            <a:pPr algn="ctr">
              <a:lnSpc>
                <a:spcPct val="150000"/>
              </a:lnSpc>
              <a:buNone/>
            </a:pPr>
            <a:r>
              <a:rPr lang="zh-CN" altLang="en-US" sz="2800" b="1" dirty="0" smtClean="0">
                <a:solidFill>
                  <a:srgbClr val="0070C0"/>
                </a:solidFill>
              </a:rPr>
              <a:t>指导教授一个人和各年级学生们的和睦的聚会</a:t>
            </a:r>
            <a:endParaRPr lang="ko-KR" altLang="en-US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E:\전남의대 발표자료\사진\의대\Screenshot_2016-01-18-22-03-3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472925"/>
            <a:ext cx="5072098" cy="295647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286512" y="3500438"/>
            <a:ext cx="264320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dirty="0" smtClean="0"/>
              <a:t>굴비 </a:t>
            </a:r>
            <a:r>
              <a:rPr lang="en-US" altLang="ko-KR" sz="2800" dirty="0" smtClean="0"/>
              <a:t>(“</a:t>
            </a:r>
            <a:r>
              <a:rPr lang="en-US" altLang="ko-KR" sz="2800" dirty="0" err="1" smtClean="0"/>
              <a:t>Gulbi</a:t>
            </a:r>
            <a:r>
              <a:rPr lang="en-US" altLang="ko-KR" sz="2800" dirty="0" smtClean="0"/>
              <a:t>”)</a:t>
            </a:r>
          </a:p>
          <a:p>
            <a:pPr>
              <a:lnSpc>
                <a:spcPct val="150000"/>
              </a:lnSpc>
            </a:pPr>
            <a:r>
              <a:rPr lang="ko-KR" altLang="en-US" sz="2800" dirty="0" err="1" smtClean="0"/>
              <a:t>干黃花魚</a:t>
            </a:r>
            <a:endParaRPr lang="en-US" altLang="ko-KR" sz="2800" dirty="0" smtClean="0"/>
          </a:p>
          <a:p>
            <a:pPr>
              <a:lnSpc>
                <a:spcPct val="150000"/>
              </a:lnSpc>
            </a:pPr>
            <a:r>
              <a:rPr lang="en-US" altLang="ko-KR" sz="2800" dirty="0" smtClean="0"/>
              <a:t>Dried Croaker</a:t>
            </a:r>
          </a:p>
          <a:p>
            <a:pPr>
              <a:lnSpc>
                <a:spcPct val="150000"/>
              </a:lnSpc>
            </a:pPr>
            <a:r>
              <a:rPr lang="en-US" altLang="ko-KR" sz="2800" dirty="0" smtClean="0"/>
              <a:t>Yellow </a:t>
            </a:r>
            <a:r>
              <a:rPr lang="en-US" altLang="ko-KR" sz="2800" dirty="0" err="1" smtClean="0"/>
              <a:t>corbina</a:t>
            </a:r>
            <a:endParaRPr lang="en-US" altLang="ko-KR" sz="2800" dirty="0" smtClean="0"/>
          </a:p>
          <a:p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500198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Medical Education System in Korea</a:t>
            </a:r>
            <a:b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o-KR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韩国医学教育系统</a:t>
            </a:r>
            <a:endParaRPr lang="ko-KR" altLang="en-US" dirty="0"/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</p:nvPr>
        </p:nvGraphicFramePr>
        <p:xfrm>
          <a:off x="428623" y="1597814"/>
          <a:ext cx="8286781" cy="474353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00237"/>
                <a:gridCol w="2857520"/>
                <a:gridCol w="3429024"/>
              </a:tblGrid>
              <a:tr h="759616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 smtClean="0"/>
                        <a:t>2+4</a:t>
                      </a:r>
                      <a:r>
                        <a:rPr lang="en-US" altLang="ko-KR" sz="2800" baseline="0" dirty="0" smtClean="0"/>
                        <a:t> system</a:t>
                      </a:r>
                      <a:endParaRPr lang="ko-KR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 smtClean="0"/>
                        <a:t>4+4 system</a:t>
                      </a:r>
                      <a:endParaRPr lang="ko-KR" altLang="en-US" sz="2800" dirty="0"/>
                    </a:p>
                  </a:txBody>
                  <a:tcPr anchor="ctr"/>
                </a:tc>
              </a:tr>
              <a:tr h="132797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b="1" dirty="0" smtClean="0"/>
                        <a:t>Degree</a:t>
                      </a:r>
                    </a:p>
                    <a:p>
                      <a:pPr algn="ctr" latinLnBrk="1"/>
                      <a:r>
                        <a:rPr lang="ko-KR" alt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学</a:t>
                      </a:r>
                      <a:r>
                        <a:rPr lang="ko-KR" altLang="en-US" sz="2400" b="1" dirty="0" smtClean="0"/>
                        <a:t>位</a:t>
                      </a:r>
                      <a:endParaRPr lang="ko-KR" altLang="en-US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b="1" dirty="0" smtClean="0"/>
                        <a:t>Bachelor’s degree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学士</a:t>
                      </a:r>
                      <a:endParaRPr lang="ko-KR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b="1" dirty="0" smtClean="0"/>
                        <a:t>Master’s degree</a:t>
                      </a:r>
                    </a:p>
                    <a:p>
                      <a:pPr algn="ctr" latinLnBrk="1"/>
                      <a:r>
                        <a:rPr lang="ko-KR" altLang="en-US" sz="2400" b="1" dirty="0" smtClean="0">
                          <a:solidFill>
                            <a:srgbClr val="333333"/>
                          </a:solidFill>
                        </a:rPr>
                        <a:t>硕士</a:t>
                      </a:r>
                      <a:endParaRPr lang="ko-KR" altLang="en-US" sz="2400" b="1" dirty="0"/>
                    </a:p>
                  </a:txBody>
                  <a:tcPr anchor="ctr"/>
                </a:tc>
              </a:tr>
              <a:tr h="132797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1" dirty="0" smtClean="0"/>
                        <a:t>Characteristics</a:t>
                      </a:r>
                    </a:p>
                    <a:p>
                      <a:pPr algn="ctr" latinLnBrk="1"/>
                      <a:r>
                        <a:rPr lang="ko-KR" alt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特征</a:t>
                      </a:r>
                      <a:endParaRPr lang="ko-KR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1" dirty="0" smtClean="0"/>
                        <a:t>Traditional</a:t>
                      </a:r>
                      <a:r>
                        <a:rPr lang="en-US" altLang="ko-KR" sz="2000" b="1" baseline="0" dirty="0" smtClean="0"/>
                        <a:t> system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 b="1" baseline="0" dirty="0" err="1" smtClean="0"/>
                        <a:t>傳統的教育系统</a:t>
                      </a:r>
                      <a:endParaRPr lang="ko-KR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1" dirty="0" smtClean="0"/>
                        <a:t>Trial</a:t>
                      </a:r>
                      <a:r>
                        <a:rPr lang="en-US" altLang="ko-KR" sz="2000" b="1" baseline="0" dirty="0" smtClean="0"/>
                        <a:t> to change the system</a:t>
                      </a:r>
                    </a:p>
                    <a:p>
                      <a:pPr algn="ctr" latinLnBrk="1"/>
                      <a:r>
                        <a:rPr lang="zh-CN" alt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想要换系统的政府的尝试</a:t>
                      </a:r>
                      <a:endParaRPr lang="en-US" altLang="ko-KR" sz="1800" b="1" dirty="0" smtClean="0"/>
                    </a:p>
                  </a:txBody>
                  <a:tcPr anchor="ctr"/>
                </a:tc>
              </a:tr>
              <a:tr h="132797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1" dirty="0" smtClean="0"/>
                        <a:t>Curriculum</a:t>
                      </a:r>
                    </a:p>
                    <a:p>
                      <a:pPr algn="ctr" latinLnBrk="1"/>
                      <a:r>
                        <a:rPr lang="zh-CN" alt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医学教育过程</a:t>
                      </a:r>
                      <a:endParaRPr lang="ko-KR" altLang="en-US" sz="2000" b="1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2400" b="1" dirty="0" smtClean="0"/>
                        <a:t>Almost same</a:t>
                      </a:r>
                    </a:p>
                    <a:p>
                      <a:pPr algn="ctr" latinLnBrk="1"/>
                      <a:r>
                        <a:rPr lang="ko-KR" altLang="en-US" sz="2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几乎一样</a:t>
                      </a:r>
                      <a:endParaRPr lang="ko-KR" altLang="en-US" sz="24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500198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全南大学医科大学</a:t>
            </a:r>
            <a:r>
              <a:rPr lang="en-US" altLang="ko-KR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altLang="ko-KR" sz="24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Chonnam</a:t>
            </a:r>
            <a:r>
              <a:rPr lang="en-US" altLang="ko-KR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National University Medical School, CNUMS)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903433"/>
            <a:ext cx="8229600" cy="4525963"/>
          </a:xfrm>
        </p:spPr>
        <p:txBody>
          <a:bodyPr/>
          <a:lstStyle/>
          <a:p>
            <a:r>
              <a:rPr lang="ko-KR" altLang="en-US" b="1" dirty="0" err="1" smtClean="0">
                <a:solidFill>
                  <a:srgbClr val="993300"/>
                </a:solidFill>
              </a:rPr>
              <a:t>굴비조</a:t>
            </a:r>
            <a:endParaRPr lang="en-US" altLang="ko-KR" b="1" dirty="0" smtClean="0">
              <a:solidFill>
                <a:srgbClr val="993300"/>
              </a:solidFill>
            </a:endParaRPr>
          </a:p>
        </p:txBody>
      </p:sp>
      <p:pic>
        <p:nvPicPr>
          <p:cNvPr id="2050" name="Picture 2" descr="E:\전남의대 발표자료\사진\의대\Screenshot_2016-01-18-22-01-1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78302" y="2000240"/>
            <a:ext cx="4408474" cy="450059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071670" y="2928934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指教教授</a:t>
            </a:r>
            <a:r>
              <a:rPr lang="ko-KR" altLang="en-US" sz="3600" b="1" dirty="0" smtClean="0"/>
              <a:t> </a:t>
            </a:r>
            <a:r>
              <a:rPr lang="en-US" altLang="ko-KR" sz="3600" b="1" dirty="0" smtClean="0"/>
              <a:t>→</a:t>
            </a:r>
            <a:endParaRPr lang="ko-KR" altLang="en-US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857488" y="3571876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/>
              <a:t>4</a:t>
            </a:r>
            <a:r>
              <a:rPr lang="zh-CN" altLang="en-US" sz="3600" dirty="0" smtClean="0"/>
              <a:t>年生</a:t>
            </a:r>
            <a:r>
              <a:rPr lang="en-US" altLang="ko-KR" sz="3600" b="1" dirty="0" smtClean="0"/>
              <a:t>→</a:t>
            </a:r>
            <a:endParaRPr lang="ko-KR" altLang="en-US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857488" y="4214818"/>
            <a:ext cx="19447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/>
              <a:t>3</a:t>
            </a:r>
            <a:r>
              <a:rPr lang="zh-CN" altLang="en-US" sz="3600" dirty="0" smtClean="0"/>
              <a:t>年生</a:t>
            </a:r>
            <a:r>
              <a:rPr lang="en-US" altLang="ko-KR" sz="3600" b="1" dirty="0" smtClean="0"/>
              <a:t>→</a:t>
            </a:r>
            <a:endParaRPr lang="ko-KR" altLang="en-US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857488" y="5072074"/>
            <a:ext cx="19447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/>
              <a:t>2</a:t>
            </a:r>
            <a:r>
              <a:rPr lang="zh-CN" altLang="en-US" sz="3600" dirty="0" smtClean="0"/>
              <a:t>年生</a:t>
            </a:r>
            <a:r>
              <a:rPr lang="en-US" altLang="ko-KR" sz="3600" b="1" dirty="0" smtClean="0"/>
              <a:t>→</a:t>
            </a:r>
            <a:endParaRPr lang="ko-KR" altLang="en-US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000364" y="5711627"/>
            <a:ext cx="1174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b="1" dirty="0" smtClean="0"/>
              <a:t>……</a:t>
            </a:r>
            <a:endParaRPr lang="ko-KR" altLang="en-US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285984" y="1500174"/>
            <a:ext cx="27860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学生们见教授，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</a:rPr>
              <a:t>享受啤酒和食物，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</a:rPr>
              <a:t>交换许多的话。</a:t>
            </a:r>
            <a:endParaRPr lang="ko-KR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8" name="Picture 2" descr="E:\전남의대 발표자료\사진\전대병원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867337"/>
            <a:ext cx="8358246" cy="39191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285720" y="1982381"/>
            <a:ext cx="8643998" cy="1160867"/>
            <a:chOff x="285720" y="1982381"/>
            <a:chExt cx="8643998" cy="1160867"/>
          </a:xfrm>
        </p:grpSpPr>
        <p:pic>
          <p:nvPicPr>
            <p:cNvPr id="5122" name="Picture 2" descr="E:\전남의대 발표자료\사진\본원\로고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5720" y="1982381"/>
              <a:ext cx="4643470" cy="1160867"/>
            </a:xfrm>
            <a:prstGeom prst="rect">
              <a:avLst/>
            </a:prstGeom>
            <a:noFill/>
          </p:spPr>
        </p:pic>
        <p:pic>
          <p:nvPicPr>
            <p:cNvPr id="5123" name="Picture 3" descr="E:\전남의대 발표자료\사진\본원\로고 한국어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234315" y="2071678"/>
              <a:ext cx="3695403" cy="1000132"/>
            </a:xfrm>
            <a:prstGeom prst="rect">
              <a:avLst/>
            </a:prstGeom>
            <a:noFill/>
          </p:spPr>
        </p:pic>
      </p:grpSp>
      <p:grpSp>
        <p:nvGrpSpPr>
          <p:cNvPr id="13" name="그룹 12"/>
          <p:cNvGrpSpPr/>
          <p:nvPr/>
        </p:nvGrpSpPr>
        <p:grpSpPr>
          <a:xfrm>
            <a:off x="357157" y="3571876"/>
            <a:ext cx="8598880" cy="928694"/>
            <a:chOff x="357157" y="3643314"/>
            <a:chExt cx="8598880" cy="928694"/>
          </a:xfrm>
        </p:grpSpPr>
        <p:pic>
          <p:nvPicPr>
            <p:cNvPr id="5124" name="Picture 4" descr="E:\전남의대 발표자료\사진\화순\화순병원 로고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7157" y="3714752"/>
              <a:ext cx="4623563" cy="857256"/>
            </a:xfrm>
            <a:prstGeom prst="rect">
              <a:avLst/>
            </a:prstGeom>
            <a:noFill/>
          </p:spPr>
        </p:pic>
        <p:pic>
          <p:nvPicPr>
            <p:cNvPr id="5125" name="Picture 5" descr="E:\전남의대 발표자료\사진\화순\화순병원 로고 한국어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143504" y="3643314"/>
              <a:ext cx="3812533" cy="928694"/>
            </a:xfrm>
            <a:prstGeom prst="rect">
              <a:avLst/>
            </a:prstGeom>
            <a:noFill/>
          </p:spPr>
        </p:pic>
      </p:grpSp>
      <p:grpSp>
        <p:nvGrpSpPr>
          <p:cNvPr id="14" name="그룹 13"/>
          <p:cNvGrpSpPr/>
          <p:nvPr/>
        </p:nvGrpSpPr>
        <p:grpSpPr>
          <a:xfrm>
            <a:off x="414510" y="4857760"/>
            <a:ext cx="8522562" cy="1143008"/>
            <a:chOff x="414510" y="5000636"/>
            <a:chExt cx="8522562" cy="1143008"/>
          </a:xfrm>
        </p:grpSpPr>
        <p:pic>
          <p:nvPicPr>
            <p:cNvPr id="5126" name="Picture 6" descr="E:\전남의대 발표자료\사진\빛고을\빛고을전남대병원 로고 중국어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14510" y="5000636"/>
              <a:ext cx="4443242" cy="1143008"/>
            </a:xfrm>
            <a:prstGeom prst="rect">
              <a:avLst/>
            </a:prstGeom>
            <a:noFill/>
          </p:spPr>
        </p:pic>
        <p:pic>
          <p:nvPicPr>
            <p:cNvPr id="5127" name="Picture 7" descr="E:\전남의대 발표자료\사진\빛고을\빛고을전남대병원 로고 한국어.JP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072066" y="5143512"/>
              <a:ext cx="3865006" cy="92869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643049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1.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全南大学病院 本院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en-US" altLang="ko-KR" dirty="0" smtClean="0">
              <a:solidFill>
                <a:srgbClr val="0070C0"/>
              </a:solidFill>
            </a:endParaRPr>
          </a:p>
        </p:txBody>
      </p:sp>
      <p:pic>
        <p:nvPicPr>
          <p:cNvPr id="57346" name="Picture 2" descr="E:\전남의대 발표자료\사진\본원\PPT 배경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2428868"/>
            <a:ext cx="9124447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643049"/>
            <a:ext cx="8229600" cy="478634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1.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全南大学病院 本院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o-KR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统计</a:t>
            </a:r>
            <a:endParaRPr lang="en-US" altLang="ko-K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ko-KR" altLang="en-US" b="1" dirty="0" smtClean="0"/>
              <a:t>   患者数现况 </a:t>
            </a:r>
            <a:r>
              <a:rPr lang="en-US" altLang="ko-KR" b="1" dirty="0" smtClean="0"/>
              <a:t>: </a:t>
            </a:r>
            <a:r>
              <a:rPr lang="ko-KR" altLang="en-US" dirty="0" err="1" smtClean="0"/>
              <a:t>住院患者</a:t>
            </a:r>
            <a:r>
              <a:rPr lang="ko-KR" altLang="en-US" dirty="0" smtClean="0"/>
              <a:t> </a:t>
            </a:r>
            <a:r>
              <a:rPr lang="en-US" altLang="ko-KR" dirty="0" smtClean="0"/>
              <a:t>(315,844)</a:t>
            </a:r>
          </a:p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       </a:t>
            </a:r>
            <a:r>
              <a:rPr lang="en-US" altLang="ko-KR" b="1" dirty="0" smtClean="0"/>
              <a:t>(2014)</a:t>
            </a:r>
            <a:r>
              <a:rPr lang="en-US" altLang="ko-KR" b="1" dirty="0" smtClean="0">
                <a:solidFill>
                  <a:srgbClr val="0070C0"/>
                </a:solidFill>
              </a:rPr>
              <a:t>    </a:t>
            </a:r>
            <a:r>
              <a:rPr lang="ko-KR" altLang="en-US" dirty="0" smtClean="0"/>
              <a:t>门诊患者 </a:t>
            </a:r>
            <a:r>
              <a:rPr lang="en-US" altLang="ko-KR" dirty="0" smtClean="0"/>
              <a:t>(849,846)</a:t>
            </a:r>
          </a:p>
          <a:p>
            <a:pPr>
              <a:buNone/>
            </a:pPr>
            <a:r>
              <a:rPr lang="ko-KR" altLang="en-US" b="1" dirty="0" smtClean="0"/>
              <a:t>   </a:t>
            </a:r>
            <a:r>
              <a:rPr lang="ko-KR" altLang="en-US" b="1" dirty="0" err="1" smtClean="0"/>
              <a:t>床位数</a:t>
            </a:r>
            <a:r>
              <a:rPr lang="ko-KR" altLang="en-US" b="1" dirty="0" smtClean="0"/>
              <a:t> </a:t>
            </a:r>
            <a:r>
              <a:rPr lang="en-US" altLang="ko-KR" b="1" dirty="0" smtClean="0"/>
              <a:t>: </a:t>
            </a:r>
            <a:r>
              <a:rPr lang="en-US" altLang="ko-KR" dirty="0" smtClean="0"/>
              <a:t>1017</a:t>
            </a:r>
          </a:p>
          <a:p>
            <a:pPr>
              <a:buNone/>
            </a:pPr>
            <a:r>
              <a:rPr lang="ko-KR" altLang="en-US" b="1" dirty="0" smtClean="0"/>
              <a:t>   人员现况 </a:t>
            </a:r>
            <a:r>
              <a:rPr lang="en-US" altLang="ko-KR" b="1" dirty="0" smtClean="0"/>
              <a:t>: </a:t>
            </a:r>
            <a:r>
              <a:rPr lang="ko-KR" altLang="en-US" dirty="0" err="1" smtClean="0"/>
              <a:t>医生</a:t>
            </a:r>
            <a:r>
              <a:rPr lang="ko-KR" altLang="en-US" dirty="0" smtClean="0"/>
              <a:t> 兼职 </a:t>
            </a:r>
            <a:r>
              <a:rPr lang="en-US" altLang="ko-KR" dirty="0" smtClean="0"/>
              <a:t>(128</a:t>
            </a:r>
            <a:r>
              <a:rPr lang="ko-KR" altLang="en-US" dirty="0" smtClean="0"/>
              <a:t>名</a:t>
            </a:r>
            <a:r>
              <a:rPr lang="en-US" altLang="ko-KR" dirty="0" smtClean="0"/>
              <a:t>)</a:t>
            </a:r>
          </a:p>
          <a:p>
            <a:pPr>
              <a:buNone/>
            </a:pPr>
            <a:r>
              <a:rPr lang="en-US" altLang="ko-KR" dirty="0" smtClean="0">
                <a:solidFill>
                  <a:srgbClr val="0070C0"/>
                </a:solidFill>
              </a:rPr>
              <a:t>                        </a:t>
            </a:r>
            <a:r>
              <a:rPr lang="ko-KR" altLang="en-US" dirty="0" smtClean="0"/>
              <a:t>临床 </a:t>
            </a:r>
            <a:r>
              <a:rPr lang="en-US" altLang="ko-KR" dirty="0" smtClean="0"/>
              <a:t>(48</a:t>
            </a:r>
            <a:r>
              <a:rPr lang="ko-KR" altLang="en-US" dirty="0" smtClean="0"/>
              <a:t>名</a:t>
            </a:r>
            <a:r>
              <a:rPr lang="en-US" altLang="ko-KR" dirty="0" smtClean="0"/>
              <a:t>)</a:t>
            </a:r>
          </a:p>
          <a:p>
            <a:pPr>
              <a:buNone/>
            </a:pPr>
            <a:r>
              <a:rPr lang="en-US" altLang="ko-KR" dirty="0" smtClean="0">
                <a:solidFill>
                  <a:srgbClr val="0070C0"/>
                </a:solidFill>
              </a:rPr>
              <a:t>                        </a:t>
            </a:r>
            <a:r>
              <a:rPr lang="ko-KR" altLang="en-US" dirty="0" err="1" smtClean="0"/>
              <a:t>主治医生</a:t>
            </a:r>
            <a:r>
              <a:rPr lang="ko-KR" altLang="en-US" dirty="0" smtClean="0"/>
              <a:t> </a:t>
            </a:r>
            <a:r>
              <a:rPr lang="en-US" altLang="ko-KR" dirty="0" smtClean="0"/>
              <a:t>(45</a:t>
            </a:r>
            <a:r>
              <a:rPr lang="ko-KR" altLang="en-US" dirty="0" smtClean="0"/>
              <a:t>名</a:t>
            </a:r>
            <a:r>
              <a:rPr lang="en-US" altLang="ko-KR" dirty="0" smtClean="0"/>
              <a:t>)</a:t>
            </a:r>
          </a:p>
          <a:p>
            <a:pPr>
              <a:buNone/>
            </a:pPr>
            <a:r>
              <a:rPr lang="ko-KR" altLang="en-US" dirty="0" smtClean="0"/>
              <a:t>                 护士 </a:t>
            </a:r>
            <a:r>
              <a:rPr lang="en-US" altLang="ko-KR" dirty="0" smtClean="0"/>
              <a:t>(700</a:t>
            </a:r>
            <a:r>
              <a:rPr lang="ko-KR" altLang="en-US" dirty="0" smtClean="0"/>
              <a:t>名</a:t>
            </a:r>
            <a:r>
              <a:rPr lang="en-US" altLang="ko-KR" dirty="0" smtClean="0"/>
              <a:t>)</a:t>
            </a:r>
          </a:p>
          <a:p>
            <a:pPr>
              <a:buNone/>
            </a:pPr>
            <a:r>
              <a:rPr lang="ko-KR" altLang="en-US" dirty="0" smtClean="0"/>
              <a:t>                 总人员 </a:t>
            </a:r>
            <a:r>
              <a:rPr lang="en-US" altLang="ko-KR" dirty="0" smtClean="0"/>
              <a:t>(1,485</a:t>
            </a:r>
            <a:r>
              <a:rPr lang="ko-KR" altLang="en-US" dirty="0" smtClean="0"/>
              <a:t>名</a:t>
            </a:r>
            <a:r>
              <a:rPr lang="en-US" altLang="ko-KR" dirty="0" smtClean="0"/>
              <a:t>)</a:t>
            </a:r>
            <a:endParaRPr lang="en-US" altLang="ko-KR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500173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1.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全南大学病院 本院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o-KR" altLang="en-US" b="1" dirty="0" smtClean="0">
                <a:solidFill>
                  <a:srgbClr val="FF0000"/>
                </a:solidFill>
              </a:rPr>
              <a:t>   科室导航 </a:t>
            </a:r>
            <a:r>
              <a:rPr lang="en-US" altLang="ko-KR" b="1" dirty="0" smtClean="0">
                <a:solidFill>
                  <a:srgbClr val="FF0000"/>
                </a:solidFill>
              </a:rPr>
              <a:t>(Departments)</a:t>
            </a:r>
          </a:p>
        </p:txBody>
      </p:sp>
      <p:pic>
        <p:nvPicPr>
          <p:cNvPr id="45059" name="Picture 3" descr="E:\전남의대 발표자료\사진\본원\진료과 중국어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786058"/>
            <a:ext cx="8715436" cy="35971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428735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1.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全南大学病院 本院</a:t>
            </a:r>
            <a:endParaRPr lang="en-US" altLang="ko-KR" b="1" dirty="0" smtClean="0">
              <a:solidFill>
                <a:srgbClr val="0070C0"/>
              </a:solidFill>
            </a:endParaRPr>
          </a:p>
        </p:txBody>
      </p:sp>
      <p:pic>
        <p:nvPicPr>
          <p:cNvPr id="46082" name="Picture 2" descr="E:\전남의대 발표자료\사진\본원\진료과 중국어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214554"/>
            <a:ext cx="8613206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428735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1.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全南大学病院 本院</a:t>
            </a:r>
            <a:endParaRPr lang="en-US" altLang="ko-KR" b="1" dirty="0" smtClean="0">
              <a:solidFill>
                <a:srgbClr val="0070C0"/>
              </a:solidFill>
            </a:endParaRPr>
          </a:p>
        </p:txBody>
      </p:sp>
      <p:pic>
        <p:nvPicPr>
          <p:cNvPr id="47106" name="Picture 2" descr="E:\전남의대 발표자료\사진\본원\진료과 중국어 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285992"/>
            <a:ext cx="8539590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428735"/>
            <a:ext cx="840108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1.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全南大学病院 本院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o-KR" altLang="en-US" b="1" dirty="0" smtClean="0">
                <a:solidFill>
                  <a:srgbClr val="FF0000"/>
                </a:solidFill>
              </a:rPr>
              <a:t>   特殊中心 </a:t>
            </a:r>
            <a:r>
              <a:rPr lang="en-US" altLang="ko-KR" b="1" dirty="0" smtClean="0">
                <a:solidFill>
                  <a:srgbClr val="FF0000"/>
                </a:solidFill>
              </a:rPr>
              <a:t>(Special Centers)</a:t>
            </a:r>
          </a:p>
          <a:p>
            <a:pPr>
              <a:buNone/>
            </a:pPr>
            <a:r>
              <a:rPr lang="zh-CN" altLang="en-US" b="1" dirty="0" smtClean="0"/>
              <a:t>   心脑血管疾病中心 </a:t>
            </a:r>
            <a:r>
              <a:rPr lang="en-US" sz="2200" b="1" dirty="0" smtClean="0"/>
              <a:t>(Cardio-</a:t>
            </a:r>
            <a:r>
              <a:rPr lang="en-US" sz="2200" b="1" dirty="0" err="1" smtClean="0"/>
              <a:t>cerebrovascular</a:t>
            </a:r>
            <a:r>
              <a:rPr lang="en-US" sz="2200" b="1" dirty="0" smtClean="0"/>
              <a:t> Center)</a:t>
            </a:r>
            <a:endParaRPr lang="en-US" altLang="zh-CN" b="1" dirty="0" smtClean="0"/>
          </a:p>
          <a:p>
            <a:pPr>
              <a:buNone/>
            </a:pPr>
            <a:r>
              <a:rPr lang="en-US" altLang="ko-KR" b="1" dirty="0" smtClean="0">
                <a:solidFill>
                  <a:srgbClr val="FF0000"/>
                </a:solidFill>
              </a:rPr>
              <a:t>   </a:t>
            </a:r>
            <a:r>
              <a:rPr lang="zh-CN" altLang="en-US" b="1" dirty="0" smtClean="0"/>
              <a:t>圈域外伤中心 </a:t>
            </a:r>
            <a:r>
              <a:rPr lang="en-US" altLang="zh-CN" sz="2200" b="1" dirty="0" smtClean="0"/>
              <a:t>(</a:t>
            </a:r>
            <a:r>
              <a:rPr lang="en-US" sz="2200" b="1" dirty="0" smtClean="0"/>
              <a:t>Trauma Center)</a:t>
            </a:r>
            <a:endParaRPr lang="en-US" altLang="zh-CN" b="1" dirty="0" smtClean="0"/>
          </a:p>
          <a:p>
            <a:pPr>
              <a:buNone/>
            </a:pPr>
            <a:r>
              <a:rPr lang="en-US" altLang="ko-KR" b="1" dirty="0" smtClean="0">
                <a:solidFill>
                  <a:srgbClr val="FF0000"/>
                </a:solidFill>
              </a:rPr>
              <a:t>   </a:t>
            </a:r>
            <a:r>
              <a:rPr lang="zh-CN" altLang="en-US" b="1" dirty="0" smtClean="0"/>
              <a:t>急救医疗中心 </a:t>
            </a:r>
            <a:r>
              <a:rPr lang="en-US" altLang="zh-CN" sz="2200" b="1" dirty="0" smtClean="0"/>
              <a:t>(</a:t>
            </a:r>
            <a:r>
              <a:rPr lang="en-US" sz="2200" b="1" dirty="0" smtClean="0"/>
              <a:t>Emergency Medical Center)</a:t>
            </a:r>
            <a:endParaRPr lang="en-US" altLang="zh-CN" b="1" dirty="0" smtClean="0"/>
          </a:p>
          <a:p>
            <a:pPr>
              <a:buNone/>
            </a:pPr>
            <a:r>
              <a:rPr lang="en-US" altLang="ko-KR" b="1" dirty="0" smtClean="0">
                <a:solidFill>
                  <a:srgbClr val="FF0000"/>
                </a:solidFill>
              </a:rPr>
              <a:t>   </a:t>
            </a:r>
            <a:r>
              <a:rPr lang="zh-CN" altLang="en-US" b="1" dirty="0" smtClean="0"/>
              <a:t>健康增进中心 </a:t>
            </a:r>
            <a:r>
              <a:rPr lang="en-US" altLang="zh-CN" sz="2200" b="1" dirty="0" smtClean="0"/>
              <a:t>(</a:t>
            </a:r>
            <a:r>
              <a:rPr lang="en-US" sz="2200" b="1" dirty="0" smtClean="0"/>
              <a:t>Health Improvement Center)</a:t>
            </a:r>
            <a:endParaRPr lang="en-US" altLang="zh-CN" b="1" dirty="0" smtClean="0"/>
          </a:p>
          <a:p>
            <a:pPr>
              <a:buNone/>
            </a:pPr>
            <a:r>
              <a:rPr lang="en-US" altLang="ko-KR" b="1" dirty="0" smtClean="0">
                <a:solidFill>
                  <a:srgbClr val="FF0000"/>
                </a:solidFill>
              </a:rPr>
              <a:t>   </a:t>
            </a:r>
            <a:r>
              <a:rPr lang="ko-KR" altLang="en-US" b="1" dirty="0" smtClean="0"/>
              <a:t>肾脏中心 </a:t>
            </a:r>
            <a:r>
              <a:rPr lang="en-US" altLang="ko-KR" sz="2200" b="1" dirty="0" smtClean="0"/>
              <a:t>(</a:t>
            </a:r>
            <a:r>
              <a:rPr lang="en-US" sz="2200" b="1" dirty="0" smtClean="0"/>
              <a:t>Kidney Center)</a:t>
            </a:r>
            <a:endParaRPr lang="en-US" altLang="ko-KR" b="1" dirty="0" smtClean="0"/>
          </a:p>
          <a:p>
            <a:pPr>
              <a:buNone/>
            </a:pPr>
            <a:r>
              <a:rPr lang="en-US" altLang="ko-KR" b="1" dirty="0" smtClean="0">
                <a:solidFill>
                  <a:srgbClr val="FF0000"/>
                </a:solidFill>
              </a:rPr>
              <a:t>   </a:t>
            </a:r>
            <a:r>
              <a:rPr lang="zh-CN" altLang="en-US" b="1" dirty="0" smtClean="0"/>
              <a:t>脏器移植中心 </a:t>
            </a:r>
            <a:r>
              <a:rPr lang="en-US" altLang="zh-CN" sz="2400" b="1" dirty="0" smtClean="0"/>
              <a:t>(</a:t>
            </a:r>
            <a:r>
              <a:rPr lang="en-US" sz="2400" b="1" dirty="0" smtClean="0"/>
              <a:t>Organ Transplantation Center)</a:t>
            </a:r>
            <a:endParaRPr lang="en-US" altLang="ko-KR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428735"/>
            <a:ext cx="840108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1.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全南大学病院 本院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zh-CN" altLang="en-US" b="1" dirty="0" smtClean="0"/>
              <a:t> </a:t>
            </a:r>
            <a:endParaRPr lang="en-US" altLang="ko-KR" b="1" dirty="0" smtClean="0">
              <a:solidFill>
                <a:srgbClr val="FF0000"/>
              </a:solidFill>
            </a:endParaRPr>
          </a:p>
        </p:txBody>
      </p:sp>
      <p:pic>
        <p:nvPicPr>
          <p:cNvPr id="49154" name="Picture 2" descr="E:\전남의대 발표자료\사진\본원\특별중심 중국어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071678"/>
            <a:ext cx="6072230" cy="48849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500198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Medical Education System in Korea</a:t>
            </a:r>
            <a:b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o-KR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韩国医学教育系统</a:t>
            </a:r>
            <a:endParaRPr lang="ko-KR" altLang="en-US" dirty="0"/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</p:nvPr>
        </p:nvGraphicFramePr>
        <p:xfrm>
          <a:off x="428623" y="1500174"/>
          <a:ext cx="8286781" cy="522617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00237"/>
                <a:gridCol w="2643206"/>
                <a:gridCol w="3643338"/>
              </a:tblGrid>
              <a:tr h="606789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 smtClean="0"/>
                        <a:t>2+4</a:t>
                      </a:r>
                      <a:r>
                        <a:rPr lang="en-US" altLang="ko-KR" sz="2800" baseline="0" dirty="0" smtClean="0"/>
                        <a:t> system</a:t>
                      </a:r>
                      <a:endParaRPr lang="ko-KR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dirty="0" smtClean="0"/>
                        <a:t>4+4 system</a:t>
                      </a:r>
                      <a:endParaRPr lang="ko-KR" altLang="en-US" sz="2800" dirty="0"/>
                    </a:p>
                  </a:txBody>
                  <a:tcPr anchor="ctr"/>
                </a:tc>
              </a:tr>
              <a:tr h="21792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长处</a:t>
                      </a:r>
                      <a:endParaRPr lang="en-US" altLang="ko-KR" sz="2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2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b="1" dirty="0" smtClean="0"/>
                        <a:t>Advantages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低的平均年龄</a:t>
                      </a:r>
                      <a:endParaRPr lang="en-US" altLang="zh-CN" sz="2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zh-CN" alt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课程的一贯性</a:t>
                      </a:r>
                      <a:endParaRPr lang="en-US" altLang="zh-CN" sz="2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latinLnBrk="1"/>
                      <a:endParaRPr lang="ko-KR" altLang="en-US" sz="1400" b="1" dirty="0" smtClean="0"/>
                    </a:p>
                    <a:p>
                      <a:pPr algn="ctr" latinLnBrk="1"/>
                      <a:r>
                        <a:rPr lang="en-US" altLang="ko-KR" sz="2000" b="1" dirty="0" smtClean="0"/>
                        <a:t>Low </a:t>
                      </a:r>
                      <a:r>
                        <a:rPr lang="en-US" altLang="ko-KR" sz="2000" b="1" dirty="0" err="1" smtClean="0"/>
                        <a:t>Avr</a:t>
                      </a:r>
                      <a:r>
                        <a:rPr lang="en-US" altLang="ko-KR" sz="2000" b="1" dirty="0" smtClean="0"/>
                        <a:t>. Age</a:t>
                      </a:r>
                    </a:p>
                    <a:p>
                      <a:pPr algn="ctr" latinLnBrk="1"/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Consistency of</a:t>
                      </a:r>
                    </a:p>
                    <a:p>
                      <a:pPr algn="ctr" latinLnBrk="1"/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course</a:t>
                      </a:r>
                      <a:endParaRPr lang="en-US" altLang="ko-KR" sz="24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学生们的出生成分的多样性</a:t>
                      </a:r>
                      <a:endParaRPr lang="en-US" altLang="zh-CN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zh-CN" alt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多种多样的学问和医学的接木</a:t>
                      </a:r>
                      <a:endParaRPr lang="en-US" altLang="zh-CN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latinLnBrk="1"/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variety of the originality</a:t>
                      </a:r>
                    </a:p>
                    <a:p>
                      <a:pPr algn="ctr" latinLnBrk="1"/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of students</a:t>
                      </a:r>
                    </a:p>
                    <a:p>
                      <a:pPr algn="ctr" latinLnBrk="1"/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graft of a variety of</a:t>
                      </a:r>
                    </a:p>
                    <a:p>
                      <a:pPr algn="ctr" latinLnBrk="1"/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and medicine</a:t>
                      </a:r>
                      <a:endParaRPr lang="en-US" altLang="ko-KR" b="1" baseline="0" dirty="0" smtClean="0"/>
                    </a:p>
                  </a:txBody>
                  <a:tcPr anchor="ctr"/>
                </a:tc>
              </a:tr>
              <a:tr h="135732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短处</a:t>
                      </a:r>
                      <a:endParaRPr lang="en-US" altLang="ko-KR" sz="2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 smtClean="0"/>
                    </a:p>
                    <a:p>
                      <a:pPr algn="ctr" latinLnBrk="1"/>
                      <a:r>
                        <a:rPr lang="en-US" altLang="ko-KR" sz="2000" b="1" dirty="0" smtClean="0"/>
                        <a:t>Disadvantages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均匀性</a:t>
                      </a:r>
                      <a:endParaRPr lang="en-US" altLang="ko-KR" sz="1800" b="1" dirty="0" smtClean="0"/>
                    </a:p>
                    <a:p>
                      <a:pPr algn="ctr" latinLnBrk="1"/>
                      <a:r>
                        <a:rPr lang="zh-CN" alt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其他的领域和窄的疏通</a:t>
                      </a:r>
                      <a:endParaRPr lang="en-US" altLang="zh-CN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latinLnBrk="1"/>
                      <a:endParaRPr lang="en-US" sz="1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Uniformity</a:t>
                      </a:r>
                      <a:endParaRPr lang="en-US" altLang="ko-KR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Narrow understanding</a:t>
                      </a:r>
                    </a:p>
                    <a:p>
                      <a:pPr algn="ctr" latinLnBrk="1"/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of other domains</a:t>
                      </a:r>
                      <a:endParaRPr lang="ko-KR" alt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高的平均年龄</a:t>
                      </a:r>
                      <a:br>
                        <a:rPr lang="zh-CN" alt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zh-CN" alt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大学教育的入学考试化</a:t>
                      </a:r>
                      <a:endParaRPr lang="en-US" altLang="ko-KR" sz="1800" b="1" baseline="0" dirty="0" smtClean="0"/>
                    </a:p>
                    <a:p>
                      <a:pPr algn="ctr" latinLnBrk="1"/>
                      <a:endParaRPr lang="en-US" altLang="ko-KR" sz="1400" b="1" dirty="0" smtClean="0"/>
                    </a:p>
                    <a:p>
                      <a:pPr algn="ctr" latinLnBrk="1"/>
                      <a:r>
                        <a:rPr lang="en-US" altLang="ko-KR" sz="1800" b="1" dirty="0" smtClean="0"/>
                        <a:t>High </a:t>
                      </a:r>
                      <a:r>
                        <a:rPr lang="en-US" altLang="ko-KR" sz="1800" b="1" dirty="0" err="1" smtClean="0"/>
                        <a:t>Avr</a:t>
                      </a:r>
                      <a:r>
                        <a:rPr lang="en-US" altLang="ko-KR" sz="1800" b="1" dirty="0" smtClean="0"/>
                        <a:t>.</a:t>
                      </a:r>
                      <a:r>
                        <a:rPr lang="en-US" altLang="ko-KR" sz="1800" b="1" baseline="0" dirty="0" smtClean="0"/>
                        <a:t> Age</a:t>
                      </a:r>
                    </a:p>
                    <a:p>
                      <a:pPr algn="ctr" latinLnBrk="1"/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university education as</a:t>
                      </a:r>
                    </a:p>
                    <a:p>
                      <a:pPr algn="ctr" latinLnBrk="1"/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 entrance of Medical school</a:t>
                      </a:r>
                      <a:endParaRPr lang="en-US" altLang="ko-KR" sz="1800" b="1" baseline="0" dirty="0" smtClean="0"/>
                    </a:p>
                  </a:txBody>
                  <a:tcPr anchor="ctr"/>
                </a:tc>
              </a:tr>
              <a:tr h="70273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采纳大学数</a:t>
                      </a:r>
                      <a:endParaRPr lang="ko-KR" alt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1" dirty="0" smtClean="0">
                          <a:solidFill>
                            <a:srgbClr val="FF0000"/>
                          </a:solidFill>
                        </a:rPr>
                        <a:t>36</a:t>
                      </a:r>
                      <a:endParaRPr lang="ko-KR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en-US" altLang="ko-KR" sz="16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428735"/>
            <a:ext cx="840108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1.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全南大学病院 本院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zh-CN" altLang="en-US" b="1" dirty="0" smtClean="0"/>
              <a:t> </a:t>
            </a:r>
            <a:endParaRPr lang="en-US" altLang="ko-KR" b="1" dirty="0" smtClean="0">
              <a:solidFill>
                <a:srgbClr val="FF0000"/>
              </a:solidFill>
            </a:endParaRPr>
          </a:p>
        </p:txBody>
      </p:sp>
      <p:pic>
        <p:nvPicPr>
          <p:cNvPr id="50178" name="Picture 2" descr="E:\전남의대 발표자료\사진\본원\특별중심 중국어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000240"/>
            <a:ext cx="6143668" cy="48737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428735"/>
            <a:ext cx="840108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1.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全南大学病院 本院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zh-CN" altLang="en-US" b="1" dirty="0" smtClean="0"/>
              <a:t> </a:t>
            </a:r>
            <a:endParaRPr lang="en-US" altLang="ko-KR" b="1" dirty="0" smtClean="0">
              <a:solidFill>
                <a:srgbClr val="FF0000"/>
              </a:solidFill>
            </a:endParaRPr>
          </a:p>
        </p:txBody>
      </p:sp>
      <p:pic>
        <p:nvPicPr>
          <p:cNvPr id="51202" name="Picture 2" descr="E:\전남의대 발표자료\사진\본원\특별중심 중국어 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073244"/>
            <a:ext cx="6215106" cy="47847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428735"/>
            <a:ext cx="840108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1.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全南大学病院 本院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zh-CN" altLang="en-US" b="1" dirty="0" smtClean="0"/>
              <a:t> </a:t>
            </a:r>
            <a:endParaRPr lang="en-US" altLang="ko-KR" b="1" dirty="0" smtClean="0">
              <a:solidFill>
                <a:srgbClr val="FF0000"/>
              </a:solidFill>
            </a:endParaRPr>
          </a:p>
        </p:txBody>
      </p:sp>
      <p:pic>
        <p:nvPicPr>
          <p:cNvPr id="52226" name="Picture 2" descr="E:\전남의대 발표자료\사진\본원\특별중심 중국어 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963225"/>
            <a:ext cx="6357982" cy="4894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428735"/>
            <a:ext cx="840108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1.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全南大学病院 本院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zh-CN" altLang="en-US" b="1" dirty="0" smtClean="0"/>
              <a:t> </a:t>
            </a:r>
            <a:endParaRPr lang="en-US" altLang="ko-KR" b="1" dirty="0" smtClean="0">
              <a:solidFill>
                <a:srgbClr val="FF0000"/>
              </a:solidFill>
            </a:endParaRPr>
          </a:p>
        </p:txBody>
      </p:sp>
      <p:pic>
        <p:nvPicPr>
          <p:cNvPr id="53250" name="Picture 2" descr="E:\전남의대 발표자료\사진\본원\특별중심 중국어 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960331"/>
            <a:ext cx="6215106" cy="48262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428735"/>
            <a:ext cx="840108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1.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全南大学病院 本院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zh-CN" altLang="en-US" b="1" dirty="0" smtClean="0"/>
              <a:t> </a:t>
            </a:r>
            <a:endParaRPr lang="en-US" altLang="ko-KR" b="1" dirty="0" smtClean="0">
              <a:solidFill>
                <a:srgbClr val="FF0000"/>
              </a:solidFill>
            </a:endParaRPr>
          </a:p>
        </p:txBody>
      </p:sp>
      <p:pic>
        <p:nvPicPr>
          <p:cNvPr id="54274" name="Picture 2" descr="E:\전남의대 발표자료\사진\본원\특별중심 중국어 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928802"/>
            <a:ext cx="6286544" cy="49306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428735"/>
            <a:ext cx="840108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1.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全南大学病院 本院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国际医疗中心</a:t>
            </a:r>
            <a:r>
              <a:rPr lang="ko-KR" altLang="en-US" sz="2800" b="1" dirty="0" smtClean="0">
                <a:solidFill>
                  <a:srgbClr val="FF0000"/>
                </a:solidFill>
              </a:rPr>
              <a:t> </a:t>
            </a:r>
            <a:r>
              <a:rPr lang="en-US" altLang="ko-KR" sz="2800" b="1" dirty="0" smtClean="0">
                <a:solidFill>
                  <a:srgbClr val="FF0000"/>
                </a:solidFill>
              </a:rPr>
              <a:t>(International Medical Center)</a:t>
            </a:r>
            <a:endParaRPr lang="en-US" altLang="ko-KR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b="1" dirty="0" smtClean="0"/>
              <a:t>   </a:t>
            </a:r>
            <a:endParaRPr lang="en-US" altLang="ko-KR" b="1" dirty="0" smtClean="0">
              <a:solidFill>
                <a:srgbClr val="FF0000"/>
              </a:solidFill>
            </a:endParaRPr>
          </a:p>
        </p:txBody>
      </p:sp>
      <p:pic>
        <p:nvPicPr>
          <p:cNvPr id="55298" name="Picture 2" descr="E:\전남의대 발표자료\사진\본원\IMC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235" y="2714620"/>
            <a:ext cx="8380607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428735"/>
            <a:ext cx="840108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1.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全南大学病院 本院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国际医疗中心</a:t>
            </a:r>
            <a:r>
              <a:rPr lang="ko-KR" altLang="en-US" sz="2800" b="1" dirty="0" smtClean="0">
                <a:solidFill>
                  <a:srgbClr val="FF0000"/>
                </a:solidFill>
              </a:rPr>
              <a:t> </a:t>
            </a:r>
            <a:r>
              <a:rPr lang="en-US" altLang="ko-KR" sz="2800" b="1" dirty="0" smtClean="0">
                <a:solidFill>
                  <a:srgbClr val="FF0000"/>
                </a:solidFill>
              </a:rPr>
              <a:t>(International Medical Center)</a:t>
            </a:r>
            <a:endParaRPr lang="en-US" altLang="ko-KR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b="1" dirty="0" smtClean="0"/>
              <a:t>   </a:t>
            </a:r>
            <a:endParaRPr lang="en-US" altLang="ko-KR" b="1" dirty="0" smtClean="0">
              <a:solidFill>
                <a:srgbClr val="FF0000"/>
              </a:solidFill>
            </a:endParaRPr>
          </a:p>
        </p:txBody>
      </p:sp>
      <p:pic>
        <p:nvPicPr>
          <p:cNvPr id="56322" name="Picture 2" descr="E:\전남의대 발표자료\사진\본원\IMC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714619"/>
            <a:ext cx="5072098" cy="39625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2.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</a:t>
            </a:r>
            <a:r>
              <a:rPr lang="zh-CN" altLang="en-US" b="1" dirty="0" smtClean="0">
                <a:solidFill>
                  <a:srgbClr val="0070C0"/>
                </a:solidFill>
              </a:rPr>
              <a:t>和顺</a:t>
            </a:r>
            <a:r>
              <a:rPr lang="ko-KR" altLang="en-US" b="1" dirty="0" smtClean="0">
                <a:solidFill>
                  <a:srgbClr val="0070C0"/>
                </a:solidFill>
              </a:rPr>
              <a:t>病院 </a:t>
            </a:r>
            <a:r>
              <a:rPr lang="en-US" altLang="zh-CN" b="1" dirty="0" smtClean="0">
                <a:solidFill>
                  <a:srgbClr val="0070C0"/>
                </a:solidFill>
              </a:rPr>
              <a:t>(CUNHH)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o-KR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endParaRPr lang="en-US" altLang="ko-KR" dirty="0" smtClean="0">
              <a:solidFill>
                <a:srgbClr val="0070C0"/>
              </a:solidFill>
            </a:endParaRPr>
          </a:p>
        </p:txBody>
      </p:sp>
      <p:pic>
        <p:nvPicPr>
          <p:cNvPr id="58370" name="Picture 2" descr="E:\전남의대 발표자료\사진\화순\화순전남대병원 전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071678"/>
            <a:ext cx="7000924" cy="46325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643049"/>
            <a:ext cx="8229600" cy="4786347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2.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</a:t>
            </a:r>
            <a:r>
              <a:rPr lang="zh-CN" altLang="en-US" b="1" dirty="0" smtClean="0">
                <a:solidFill>
                  <a:srgbClr val="0070C0"/>
                </a:solidFill>
              </a:rPr>
              <a:t>和顺</a:t>
            </a:r>
            <a:r>
              <a:rPr lang="ko-KR" altLang="en-US" b="1" dirty="0" smtClean="0">
                <a:solidFill>
                  <a:srgbClr val="0070C0"/>
                </a:solidFill>
              </a:rPr>
              <a:t>病院 </a:t>
            </a:r>
            <a:r>
              <a:rPr lang="en-US" altLang="zh-CN" b="1" dirty="0" smtClean="0">
                <a:solidFill>
                  <a:srgbClr val="0070C0"/>
                </a:solidFill>
              </a:rPr>
              <a:t>(CUNHH)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o-KR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统计</a:t>
            </a:r>
            <a:endParaRPr lang="en-US" altLang="ko-K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ko-KR" altLang="en-US" b="1" dirty="0" smtClean="0"/>
              <a:t>   患者数现况 </a:t>
            </a:r>
            <a:r>
              <a:rPr lang="en-US" altLang="ko-KR" b="1" dirty="0" smtClean="0"/>
              <a:t>: </a:t>
            </a:r>
            <a:r>
              <a:rPr lang="ko-KR" altLang="en-US" dirty="0" err="1" smtClean="0"/>
              <a:t>住院患者</a:t>
            </a:r>
            <a:r>
              <a:rPr lang="ko-KR" altLang="en-US" dirty="0" smtClean="0"/>
              <a:t> </a:t>
            </a:r>
            <a:r>
              <a:rPr lang="en-US" altLang="ko-KR" dirty="0" smtClean="0"/>
              <a:t>(208,611)</a:t>
            </a:r>
          </a:p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       </a:t>
            </a:r>
            <a:r>
              <a:rPr lang="en-US" altLang="ko-KR" b="1" dirty="0" smtClean="0"/>
              <a:t>(2014)</a:t>
            </a:r>
            <a:r>
              <a:rPr lang="en-US" altLang="ko-KR" b="1" dirty="0" smtClean="0">
                <a:solidFill>
                  <a:srgbClr val="0070C0"/>
                </a:solidFill>
              </a:rPr>
              <a:t>    </a:t>
            </a:r>
            <a:r>
              <a:rPr lang="ko-KR" altLang="en-US" dirty="0" smtClean="0"/>
              <a:t>门诊患者 </a:t>
            </a:r>
            <a:r>
              <a:rPr lang="en-US" altLang="ko-KR" dirty="0" smtClean="0"/>
              <a:t>(492,978)</a:t>
            </a:r>
          </a:p>
          <a:p>
            <a:pPr>
              <a:buNone/>
            </a:pPr>
            <a:r>
              <a:rPr lang="ko-KR" altLang="en-US" b="1" dirty="0" smtClean="0"/>
              <a:t>   </a:t>
            </a:r>
            <a:r>
              <a:rPr lang="ko-KR" altLang="en-US" b="1" dirty="0" err="1" smtClean="0"/>
              <a:t>床位数</a:t>
            </a:r>
            <a:r>
              <a:rPr lang="ko-KR" altLang="en-US" b="1" dirty="0" smtClean="0"/>
              <a:t> </a:t>
            </a:r>
            <a:r>
              <a:rPr lang="en-US" altLang="ko-KR" b="1" dirty="0" smtClean="0"/>
              <a:t>: </a:t>
            </a:r>
            <a:r>
              <a:rPr lang="en-US" altLang="ko-KR" dirty="0" smtClean="0"/>
              <a:t>684</a:t>
            </a:r>
          </a:p>
          <a:p>
            <a:pPr>
              <a:buNone/>
            </a:pPr>
            <a:r>
              <a:rPr lang="ko-KR" altLang="en-US" b="1" dirty="0" smtClean="0"/>
              <a:t>   人员现况 </a:t>
            </a:r>
            <a:r>
              <a:rPr lang="en-US" altLang="ko-KR" b="1" dirty="0" smtClean="0"/>
              <a:t>: </a:t>
            </a:r>
            <a:r>
              <a:rPr lang="ko-KR" altLang="en-US" dirty="0" err="1" smtClean="0"/>
              <a:t>医生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一般医生</a:t>
            </a:r>
            <a:r>
              <a:rPr lang="ko-KR" altLang="en-US" dirty="0" smtClean="0"/>
              <a:t> </a:t>
            </a:r>
            <a:r>
              <a:rPr lang="en-US" altLang="ko-KR" dirty="0" smtClean="0"/>
              <a:t>(140</a:t>
            </a:r>
            <a:r>
              <a:rPr lang="ko-KR" altLang="en-US" dirty="0" smtClean="0"/>
              <a:t>名</a:t>
            </a:r>
            <a:r>
              <a:rPr lang="en-US" altLang="ko-KR" dirty="0" smtClean="0"/>
              <a:t>)</a:t>
            </a:r>
          </a:p>
          <a:p>
            <a:pPr>
              <a:buNone/>
            </a:pPr>
            <a:r>
              <a:rPr lang="en-US" altLang="ko-KR" dirty="0" smtClean="0">
                <a:solidFill>
                  <a:srgbClr val="0070C0"/>
                </a:solidFill>
              </a:rPr>
              <a:t>                        </a:t>
            </a:r>
            <a:r>
              <a:rPr lang="ko-KR" altLang="en-US" dirty="0" err="1" smtClean="0"/>
              <a:t>专科医生</a:t>
            </a:r>
            <a:r>
              <a:rPr lang="ko-KR" altLang="en-US" dirty="0" smtClean="0"/>
              <a:t> </a:t>
            </a:r>
            <a:r>
              <a:rPr lang="en-US" altLang="ko-KR" dirty="0" smtClean="0"/>
              <a:t>(100</a:t>
            </a:r>
            <a:r>
              <a:rPr lang="ko-KR" altLang="en-US" dirty="0" smtClean="0"/>
              <a:t>名</a:t>
            </a:r>
            <a:r>
              <a:rPr lang="en-US" altLang="ko-KR" dirty="0" smtClean="0"/>
              <a:t>)</a:t>
            </a:r>
          </a:p>
          <a:p>
            <a:pPr>
              <a:buNone/>
            </a:pPr>
            <a:r>
              <a:rPr lang="en-US" altLang="ko-KR" dirty="0" smtClean="0">
                <a:solidFill>
                  <a:srgbClr val="0070C0"/>
                </a:solidFill>
              </a:rPr>
              <a:t>                 </a:t>
            </a:r>
            <a:r>
              <a:rPr lang="ko-KR" altLang="en-US" dirty="0" smtClean="0"/>
              <a:t>护士 </a:t>
            </a:r>
            <a:r>
              <a:rPr lang="en-US" altLang="ko-KR" dirty="0" smtClean="0"/>
              <a:t>(446</a:t>
            </a:r>
            <a:r>
              <a:rPr lang="ko-KR" altLang="en-US" dirty="0" smtClean="0"/>
              <a:t>名</a:t>
            </a:r>
            <a:r>
              <a:rPr lang="en-US" altLang="ko-KR" dirty="0" smtClean="0"/>
              <a:t>)</a:t>
            </a:r>
          </a:p>
          <a:p>
            <a:pPr>
              <a:buNone/>
            </a:pPr>
            <a:r>
              <a:rPr lang="ko-KR" altLang="en-US" dirty="0" smtClean="0"/>
              <a:t>                 总人员 </a:t>
            </a:r>
            <a:r>
              <a:rPr lang="en-US" altLang="ko-KR" dirty="0" smtClean="0"/>
              <a:t>(950</a:t>
            </a:r>
            <a:r>
              <a:rPr lang="ko-KR" altLang="en-US" dirty="0" smtClean="0"/>
              <a:t>名</a:t>
            </a:r>
            <a:r>
              <a:rPr lang="en-US" altLang="ko-KR" dirty="0" smtClean="0"/>
              <a:t>)</a:t>
            </a:r>
            <a:endParaRPr lang="en-US" altLang="ko-KR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643049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2.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</a:t>
            </a:r>
            <a:r>
              <a:rPr lang="zh-CN" altLang="en-US" b="1" dirty="0" smtClean="0">
                <a:solidFill>
                  <a:srgbClr val="0070C0"/>
                </a:solidFill>
              </a:rPr>
              <a:t>和顺</a:t>
            </a:r>
            <a:r>
              <a:rPr lang="ko-KR" altLang="en-US" b="1" dirty="0" smtClean="0">
                <a:solidFill>
                  <a:srgbClr val="0070C0"/>
                </a:solidFill>
              </a:rPr>
              <a:t>病院 </a:t>
            </a:r>
            <a:r>
              <a:rPr lang="en-US" altLang="zh-CN" b="1" dirty="0" smtClean="0">
                <a:solidFill>
                  <a:srgbClr val="0070C0"/>
                </a:solidFill>
              </a:rPr>
              <a:t>(CUNHH)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o-KR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endParaRPr lang="en-US" altLang="ko-KR" dirty="0" smtClean="0">
              <a:solidFill>
                <a:srgbClr val="0070C0"/>
              </a:solidFill>
            </a:endParaRPr>
          </a:p>
        </p:txBody>
      </p:sp>
      <p:pic>
        <p:nvPicPr>
          <p:cNvPr id="1026" name="Picture 2" descr="G:\전남의대 발표자료\사진\화순\hwasun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288638"/>
            <a:ext cx="6823717" cy="45693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500198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Medical Education System in Korea</a:t>
            </a:r>
            <a:b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o-KR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韩国医学教育系统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3983047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  "</a:t>
            </a:r>
            <a:r>
              <a:rPr lang="zh-CN" altLang="en-US" dirty="0" smtClean="0"/>
              <a:t>然后出自几乎一样的课程的两个不同的系统为什么在那里？</a:t>
            </a:r>
            <a:r>
              <a:rPr lang="en-US" altLang="zh-CN" dirty="0" smtClean="0"/>
              <a:t>“</a:t>
            </a:r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r>
              <a:rPr lang="en-US" altLang="ko-KR" dirty="0" smtClean="0"/>
              <a:t>  “Then, why</a:t>
            </a:r>
            <a:r>
              <a:rPr lang="ko-KR" altLang="en-US" dirty="0" smtClean="0"/>
              <a:t> </a:t>
            </a:r>
            <a:r>
              <a:rPr lang="en-US" altLang="ko-KR" dirty="0" smtClean="0"/>
              <a:t>there are two different systems with almost same curriculum?”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500173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2.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</a:t>
            </a:r>
            <a:r>
              <a:rPr lang="zh-CN" altLang="en-US" b="1" dirty="0" smtClean="0">
                <a:solidFill>
                  <a:srgbClr val="0070C0"/>
                </a:solidFill>
              </a:rPr>
              <a:t>和顺</a:t>
            </a:r>
            <a:r>
              <a:rPr lang="ko-KR" altLang="en-US" b="1" dirty="0" smtClean="0">
                <a:solidFill>
                  <a:srgbClr val="0070C0"/>
                </a:solidFill>
              </a:rPr>
              <a:t>病院 </a:t>
            </a:r>
            <a:r>
              <a:rPr lang="en-US" altLang="zh-CN" b="1" dirty="0" smtClean="0">
                <a:solidFill>
                  <a:srgbClr val="0070C0"/>
                </a:solidFill>
              </a:rPr>
              <a:t>(CUNHH)</a:t>
            </a:r>
          </a:p>
          <a:p>
            <a:pPr>
              <a:buNone/>
            </a:pPr>
            <a:r>
              <a:rPr lang="ko-KR" altLang="en-US" b="1" dirty="0" smtClean="0">
                <a:solidFill>
                  <a:srgbClr val="FF0000"/>
                </a:solidFill>
              </a:rPr>
              <a:t>   科室导航 </a:t>
            </a:r>
            <a:r>
              <a:rPr lang="en-US" altLang="ko-KR" b="1" dirty="0" smtClean="0">
                <a:solidFill>
                  <a:srgbClr val="FF0000"/>
                </a:solidFill>
              </a:rPr>
              <a:t>(Departments)</a:t>
            </a:r>
          </a:p>
        </p:txBody>
      </p:sp>
      <p:pic>
        <p:nvPicPr>
          <p:cNvPr id="2050" name="Picture 2" descr="C:\Documents and Settings\Administrator\桌面\1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81" y="2786058"/>
            <a:ext cx="8843975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500173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2.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</a:t>
            </a:r>
            <a:r>
              <a:rPr lang="zh-CN" altLang="en-US" b="1" dirty="0" smtClean="0">
                <a:solidFill>
                  <a:srgbClr val="0070C0"/>
                </a:solidFill>
              </a:rPr>
              <a:t>和顺</a:t>
            </a:r>
            <a:r>
              <a:rPr lang="ko-KR" altLang="en-US" b="1" dirty="0" smtClean="0">
                <a:solidFill>
                  <a:srgbClr val="0070C0"/>
                </a:solidFill>
              </a:rPr>
              <a:t>病院 </a:t>
            </a:r>
            <a:r>
              <a:rPr lang="en-US" altLang="zh-CN" b="1" dirty="0" smtClean="0">
                <a:solidFill>
                  <a:srgbClr val="0070C0"/>
                </a:solidFill>
              </a:rPr>
              <a:t>(CUNHH)</a:t>
            </a:r>
          </a:p>
          <a:p>
            <a:pPr>
              <a:buNone/>
            </a:pPr>
            <a:r>
              <a:rPr lang="ko-KR" altLang="en-US" b="1" dirty="0" smtClean="0">
                <a:solidFill>
                  <a:srgbClr val="FF0000"/>
                </a:solidFill>
              </a:rPr>
              <a:t>   科室导航 </a:t>
            </a:r>
            <a:r>
              <a:rPr lang="en-US" altLang="ko-KR" b="1" dirty="0" smtClean="0">
                <a:solidFill>
                  <a:srgbClr val="FF0000"/>
                </a:solidFill>
              </a:rPr>
              <a:t>(Departments)</a:t>
            </a:r>
          </a:p>
        </p:txBody>
      </p:sp>
      <p:pic>
        <p:nvPicPr>
          <p:cNvPr id="4098" name="Picture 2" descr="G:\전남의대 발표자료\사진\화순\2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017" y="2850935"/>
            <a:ext cx="8577263" cy="36498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500173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2.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</a:t>
            </a:r>
            <a:r>
              <a:rPr lang="zh-CN" altLang="en-US" b="1" dirty="0" smtClean="0">
                <a:solidFill>
                  <a:srgbClr val="0070C0"/>
                </a:solidFill>
              </a:rPr>
              <a:t>和顺</a:t>
            </a:r>
            <a:r>
              <a:rPr lang="ko-KR" altLang="en-US" b="1" dirty="0" smtClean="0">
                <a:solidFill>
                  <a:srgbClr val="0070C0"/>
                </a:solidFill>
              </a:rPr>
              <a:t>病院 </a:t>
            </a:r>
            <a:r>
              <a:rPr lang="en-US" altLang="zh-CN" b="1" dirty="0" smtClean="0">
                <a:solidFill>
                  <a:srgbClr val="0070C0"/>
                </a:solidFill>
              </a:rPr>
              <a:t>(CUNHH)</a:t>
            </a:r>
          </a:p>
          <a:p>
            <a:pPr>
              <a:buNone/>
            </a:pPr>
            <a:r>
              <a:rPr lang="ko-KR" altLang="en-US" b="1" dirty="0" smtClean="0">
                <a:solidFill>
                  <a:srgbClr val="FF0000"/>
                </a:solidFill>
              </a:rPr>
              <a:t>   科室导航 </a:t>
            </a:r>
            <a:r>
              <a:rPr lang="en-US" altLang="ko-KR" b="1" dirty="0" smtClean="0">
                <a:solidFill>
                  <a:srgbClr val="FF0000"/>
                </a:solidFill>
              </a:rPr>
              <a:t>(Departments)</a:t>
            </a:r>
          </a:p>
        </p:txBody>
      </p:sp>
      <p:pic>
        <p:nvPicPr>
          <p:cNvPr id="5122" name="Picture 2" descr="G:\전남의대 발표자료\사진\화순\3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844" y="2786058"/>
            <a:ext cx="8864312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500173"/>
            <a:ext cx="8401080" cy="4786347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2.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</a:t>
            </a:r>
            <a:r>
              <a:rPr lang="zh-CN" altLang="en-US" b="1" dirty="0" smtClean="0">
                <a:solidFill>
                  <a:srgbClr val="0070C0"/>
                </a:solidFill>
              </a:rPr>
              <a:t>和顺</a:t>
            </a:r>
            <a:r>
              <a:rPr lang="ko-KR" altLang="en-US" b="1" dirty="0" smtClean="0">
                <a:solidFill>
                  <a:srgbClr val="0070C0"/>
                </a:solidFill>
              </a:rPr>
              <a:t>病院 </a:t>
            </a:r>
            <a:r>
              <a:rPr lang="en-US" altLang="zh-CN" b="1" dirty="0" smtClean="0">
                <a:solidFill>
                  <a:srgbClr val="0070C0"/>
                </a:solidFill>
              </a:rPr>
              <a:t>(CUNHH)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en-US" altLang="ko-KR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ko-KR" altLang="en-US" b="1" dirty="0" smtClean="0">
                <a:solidFill>
                  <a:srgbClr val="FF0000"/>
                </a:solidFill>
              </a:rPr>
              <a:t>   </a:t>
            </a:r>
            <a:r>
              <a:rPr lang="ko-KR" altLang="en-US" b="1" dirty="0" err="1" smtClean="0">
                <a:solidFill>
                  <a:srgbClr val="FF0000"/>
                </a:solidFill>
              </a:rPr>
              <a:t>癌症门诊</a:t>
            </a:r>
            <a:r>
              <a:rPr lang="ko-KR" altLang="en-US" b="1" dirty="0" smtClean="0">
                <a:solidFill>
                  <a:srgbClr val="FF0000"/>
                </a:solidFill>
              </a:rPr>
              <a:t>  </a:t>
            </a:r>
            <a:r>
              <a:rPr lang="en-US" altLang="ko-KR" b="1" dirty="0" smtClean="0">
                <a:solidFill>
                  <a:srgbClr val="FF0000"/>
                </a:solidFill>
              </a:rPr>
              <a:t>(Cancer Clinic)</a:t>
            </a:r>
          </a:p>
          <a:p>
            <a:pPr>
              <a:buNone/>
            </a:pPr>
            <a:r>
              <a:rPr lang="zh-CN" altLang="en-US" b="1" dirty="0" smtClean="0"/>
              <a:t>   胃癌门诊 </a:t>
            </a:r>
            <a:r>
              <a:rPr lang="en-US" sz="2200" b="1" dirty="0" smtClean="0"/>
              <a:t>(Gastric Cancer Clinic)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   大肠癌门诊 </a:t>
            </a:r>
            <a:r>
              <a:rPr lang="en-US" altLang="zh-CN" sz="2200" b="1" dirty="0" smtClean="0"/>
              <a:t>(</a:t>
            </a:r>
            <a:r>
              <a:rPr lang="en-US" sz="2200" b="1" dirty="0" smtClean="0"/>
              <a:t>Colorectal Cancer Clinic)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   肝胆胰腺肿瘤门诊</a:t>
            </a:r>
            <a:r>
              <a:rPr lang="zh-CN" altLang="en-US" sz="1800" b="1" dirty="0" smtClean="0"/>
              <a:t> </a:t>
            </a:r>
            <a:r>
              <a:rPr lang="en-US" altLang="zh-CN" sz="1800" b="1" dirty="0" smtClean="0"/>
              <a:t>(</a:t>
            </a:r>
            <a:r>
              <a:rPr lang="en-US" sz="1800" b="1" dirty="0" err="1" smtClean="0"/>
              <a:t>Hepatobiliary</a:t>
            </a:r>
            <a:r>
              <a:rPr lang="en-US" sz="1800" b="1" dirty="0" smtClean="0"/>
              <a:t> &amp; Pancreas Tumor Clinic)</a:t>
            </a:r>
            <a:endParaRPr lang="en-US" altLang="zh-CN" sz="1800" b="1" dirty="0" smtClean="0"/>
          </a:p>
          <a:p>
            <a:pPr>
              <a:buNone/>
            </a:pPr>
            <a:r>
              <a:rPr lang="zh-CN" altLang="en-US" b="1" dirty="0" smtClean="0"/>
              <a:t>   乳腺内分泌肿瘤门诊</a:t>
            </a:r>
            <a:r>
              <a:rPr lang="zh-CN" altLang="en-US" sz="1800" b="1" dirty="0" smtClean="0"/>
              <a:t> </a:t>
            </a:r>
            <a:r>
              <a:rPr lang="en-US" altLang="zh-CN" sz="1800" b="1" dirty="0" smtClean="0"/>
              <a:t>(</a:t>
            </a:r>
            <a:r>
              <a:rPr lang="en-US" sz="1800" b="1" dirty="0" smtClean="0"/>
              <a:t>Breast &amp; Endocrine Tumor Clinic)</a:t>
            </a:r>
            <a:endParaRPr lang="en-US" altLang="zh-CN" sz="1800" b="1" dirty="0" smtClean="0"/>
          </a:p>
          <a:p>
            <a:pPr>
              <a:buNone/>
            </a:pPr>
            <a:r>
              <a:rPr lang="en-US" altLang="ko-KR" b="1" dirty="0" smtClean="0">
                <a:solidFill>
                  <a:srgbClr val="FF0000"/>
                </a:solidFill>
              </a:rPr>
              <a:t>   </a:t>
            </a:r>
            <a:r>
              <a:rPr lang="zh-CN" altLang="en-US" b="1" dirty="0" smtClean="0"/>
              <a:t>肺食管肿瘤门诊</a:t>
            </a:r>
            <a:r>
              <a:rPr lang="ko-KR" altLang="en-US" b="1" dirty="0" smtClean="0"/>
              <a:t> </a:t>
            </a:r>
            <a:r>
              <a:rPr lang="en-US" altLang="ko-KR" sz="2200" b="1" dirty="0" smtClean="0"/>
              <a:t>(Lung &amp; Esophageal Tumor Clinic</a:t>
            </a:r>
            <a:r>
              <a:rPr lang="en-US" sz="2200" b="1" dirty="0" smtClean="0"/>
              <a:t>)</a:t>
            </a:r>
            <a:endParaRPr lang="en-US" altLang="ko-KR" b="1" dirty="0" smtClean="0"/>
          </a:p>
          <a:p>
            <a:pPr>
              <a:buNone/>
            </a:pPr>
            <a:r>
              <a:rPr lang="zh-CN" altLang="en-US" b="1" dirty="0" smtClean="0"/>
              <a:t>   恶性血液病门诊 </a:t>
            </a:r>
            <a:r>
              <a:rPr lang="en-US" altLang="zh-CN" sz="2400" b="1" dirty="0" smtClean="0"/>
              <a:t>(</a:t>
            </a:r>
            <a:r>
              <a:rPr lang="en-US" sz="2400" b="1" dirty="0" smtClean="0"/>
              <a:t>Hematologic Malignancy Clinic)</a:t>
            </a:r>
            <a:endParaRPr lang="en-US" altLang="ko-KR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571611"/>
            <a:ext cx="8401080" cy="478634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2.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</a:t>
            </a:r>
            <a:r>
              <a:rPr lang="zh-CN" altLang="en-US" b="1" dirty="0" smtClean="0">
                <a:solidFill>
                  <a:srgbClr val="0070C0"/>
                </a:solidFill>
              </a:rPr>
              <a:t>和顺</a:t>
            </a:r>
            <a:r>
              <a:rPr lang="ko-KR" altLang="en-US" b="1" dirty="0" smtClean="0">
                <a:solidFill>
                  <a:srgbClr val="0070C0"/>
                </a:solidFill>
              </a:rPr>
              <a:t>病院 </a:t>
            </a:r>
            <a:r>
              <a:rPr lang="en-US" altLang="zh-CN" b="1" dirty="0" smtClean="0">
                <a:solidFill>
                  <a:srgbClr val="0070C0"/>
                </a:solidFill>
              </a:rPr>
              <a:t>(CUNHH)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en-US" altLang="ko-KR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ko-KR" altLang="en-US" b="1" dirty="0" smtClean="0">
                <a:solidFill>
                  <a:srgbClr val="FF0000"/>
                </a:solidFill>
              </a:rPr>
              <a:t>   </a:t>
            </a:r>
            <a:r>
              <a:rPr lang="ko-KR" altLang="en-US" b="1" dirty="0" err="1" smtClean="0">
                <a:solidFill>
                  <a:srgbClr val="FF0000"/>
                </a:solidFill>
              </a:rPr>
              <a:t>癌症门诊</a:t>
            </a:r>
            <a:r>
              <a:rPr lang="ko-KR" altLang="en-US" b="1" dirty="0" smtClean="0">
                <a:solidFill>
                  <a:srgbClr val="FF0000"/>
                </a:solidFill>
              </a:rPr>
              <a:t>  </a:t>
            </a:r>
            <a:r>
              <a:rPr lang="en-US" altLang="ko-KR" b="1" dirty="0" smtClean="0">
                <a:solidFill>
                  <a:srgbClr val="FF0000"/>
                </a:solidFill>
              </a:rPr>
              <a:t>(Cancer Clinic)</a:t>
            </a:r>
          </a:p>
          <a:p>
            <a:pPr>
              <a:buNone/>
            </a:pPr>
            <a:r>
              <a:rPr lang="zh-CN" altLang="en-US" b="1" dirty="0" smtClean="0"/>
              <a:t>   妇科癌症门诊 </a:t>
            </a:r>
            <a:r>
              <a:rPr lang="en-US" sz="2200" b="1" dirty="0" smtClean="0"/>
              <a:t>(Gynecologic Cancer Clinic)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   小儿恶性血液病门诊 </a:t>
            </a:r>
            <a:r>
              <a:rPr lang="en-US" altLang="zh-CN" sz="1700" b="1" dirty="0" smtClean="0"/>
              <a:t>(</a:t>
            </a:r>
            <a:r>
              <a:rPr lang="en-US" sz="1700" b="1" dirty="0" smtClean="0"/>
              <a:t>Pediatric Hematologic Malignancy Clinic)</a:t>
            </a:r>
            <a:endParaRPr lang="en-US" altLang="zh-CN" sz="1700" b="1" dirty="0" smtClean="0"/>
          </a:p>
          <a:p>
            <a:pPr>
              <a:buNone/>
            </a:pPr>
            <a:r>
              <a:rPr lang="zh-CN" altLang="en-US" b="1" dirty="0" smtClean="0"/>
              <a:t>   脑肿瘤门诊 </a:t>
            </a:r>
            <a:r>
              <a:rPr lang="en-US" altLang="zh-CN" sz="2200" b="1" dirty="0" smtClean="0"/>
              <a:t>(</a:t>
            </a:r>
            <a:r>
              <a:rPr lang="en-US" sz="2200" b="1" dirty="0" smtClean="0"/>
              <a:t>Brain Tumor Clinic)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   泌尿科肿瘤门诊 </a:t>
            </a:r>
            <a:r>
              <a:rPr lang="en-US" altLang="zh-CN" sz="2200" b="1" dirty="0" smtClean="0"/>
              <a:t>(</a:t>
            </a:r>
            <a:r>
              <a:rPr lang="en-US" sz="2200" b="1" dirty="0" smtClean="0"/>
              <a:t>Urologic Tumor Clinic)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   头颈部肿瘤门诊</a:t>
            </a:r>
            <a:r>
              <a:rPr lang="ko-KR" altLang="en-US" b="1" dirty="0" smtClean="0"/>
              <a:t> </a:t>
            </a:r>
            <a:r>
              <a:rPr lang="en-US" altLang="ko-KR" sz="2200" b="1" dirty="0" smtClean="0"/>
              <a:t>(</a:t>
            </a:r>
            <a:r>
              <a:rPr lang="en-US" sz="2200" b="1" dirty="0" smtClean="0"/>
              <a:t>Head &amp; Neck Cancer Clinic)</a:t>
            </a:r>
            <a:endParaRPr lang="en-US" altLang="ko-KR" b="1" dirty="0" smtClean="0"/>
          </a:p>
          <a:p>
            <a:pPr>
              <a:buNone/>
            </a:pPr>
            <a:r>
              <a:rPr lang="zh-CN" altLang="en-US" b="1" dirty="0" smtClean="0"/>
              <a:t>   骨肿瘤门诊 </a:t>
            </a:r>
            <a:r>
              <a:rPr lang="en-US" altLang="zh-CN" sz="2400" b="1" dirty="0" smtClean="0"/>
              <a:t>(</a:t>
            </a:r>
            <a:r>
              <a:rPr lang="en-US" sz="2400" b="1" dirty="0" smtClean="0"/>
              <a:t>Bone &amp; Skeletal Tumor Clinic)</a:t>
            </a:r>
          </a:p>
          <a:p>
            <a:pPr>
              <a:buNone/>
            </a:pPr>
            <a:r>
              <a:rPr lang="zh-CN" altLang="en-US" b="1" dirty="0" smtClean="0"/>
              <a:t>   缓和医疗门诊</a:t>
            </a:r>
            <a:r>
              <a:rPr lang="zh-CN" altLang="en-US" sz="2600" b="1" dirty="0" smtClean="0"/>
              <a:t> </a:t>
            </a:r>
            <a:r>
              <a:rPr lang="en-US" altLang="zh-CN" sz="2400" b="1" dirty="0" smtClean="0">
                <a:solidFill>
                  <a:prstClr val="black"/>
                </a:solidFill>
              </a:rPr>
              <a:t>(</a:t>
            </a:r>
            <a:r>
              <a:rPr lang="en-US" sz="2400" b="1" dirty="0" smtClean="0">
                <a:solidFill>
                  <a:prstClr val="black"/>
                </a:solidFill>
              </a:rPr>
              <a:t>Palliative Medical Clinic)</a:t>
            </a:r>
            <a:endParaRPr lang="en-US" altLang="ko-KR" sz="2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428735"/>
            <a:ext cx="840108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2.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</a:t>
            </a:r>
            <a:r>
              <a:rPr lang="zh-CN" altLang="en-US" b="1" dirty="0" smtClean="0">
                <a:solidFill>
                  <a:srgbClr val="0070C0"/>
                </a:solidFill>
              </a:rPr>
              <a:t>和顺</a:t>
            </a:r>
            <a:r>
              <a:rPr lang="ko-KR" altLang="en-US" b="1" dirty="0" smtClean="0">
                <a:solidFill>
                  <a:srgbClr val="0070C0"/>
                </a:solidFill>
              </a:rPr>
              <a:t>病院 </a:t>
            </a:r>
            <a:r>
              <a:rPr lang="en-US" altLang="zh-CN" b="1" dirty="0" smtClean="0">
                <a:solidFill>
                  <a:srgbClr val="0070C0"/>
                </a:solidFill>
              </a:rPr>
              <a:t>(CUNHH)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o-KR" altLang="en-US" b="1" dirty="0" smtClean="0">
                <a:solidFill>
                  <a:srgbClr val="FF0000"/>
                </a:solidFill>
              </a:rPr>
              <a:t>   特殊中心 </a:t>
            </a:r>
            <a:r>
              <a:rPr lang="en-US" altLang="ko-KR" b="1" dirty="0" smtClean="0">
                <a:solidFill>
                  <a:srgbClr val="FF0000"/>
                </a:solidFill>
              </a:rPr>
              <a:t>(Special Centers)</a:t>
            </a:r>
          </a:p>
          <a:p>
            <a:pPr>
              <a:buNone/>
            </a:pPr>
            <a:r>
              <a:rPr lang="zh-CN" altLang="en-US" b="1" dirty="0" smtClean="0"/>
              <a:t>   全南地区癌症中心 </a:t>
            </a:r>
            <a:r>
              <a:rPr lang="en-US" sz="2000" b="1" dirty="0" smtClean="0"/>
              <a:t>(</a:t>
            </a:r>
            <a:r>
              <a:rPr lang="en-US" sz="2000" b="1" dirty="0" err="1" smtClean="0"/>
              <a:t>Jeonnam</a:t>
            </a:r>
            <a:r>
              <a:rPr lang="en-US" sz="2000" b="1" dirty="0" smtClean="0"/>
              <a:t> Regional Cancer Center)</a:t>
            </a:r>
            <a:endParaRPr lang="en-US" altLang="zh-CN" sz="2000" b="1" dirty="0" smtClean="0"/>
          </a:p>
          <a:p>
            <a:pPr>
              <a:buNone/>
            </a:pPr>
            <a:r>
              <a:rPr lang="zh-CN" altLang="en-US" b="1" dirty="0" smtClean="0"/>
              <a:t>   造血干细胞移植中心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      </a:t>
            </a:r>
            <a:r>
              <a:rPr lang="en-US" altLang="zh-CN" sz="2400" b="1" dirty="0" smtClean="0"/>
              <a:t>(</a:t>
            </a:r>
            <a:r>
              <a:rPr lang="en-US" sz="2400" b="1" dirty="0" smtClean="0"/>
              <a:t>Blood and Marrow Transplantation Center)</a:t>
            </a:r>
            <a:endParaRPr lang="en-US" altLang="zh-CN" sz="2400" b="1" dirty="0" smtClean="0"/>
          </a:p>
          <a:p>
            <a:pPr>
              <a:buNone/>
            </a:pPr>
            <a:r>
              <a:rPr lang="zh-CN" altLang="en-US" b="1" dirty="0" smtClean="0"/>
              <a:t>   造血系统疾病遗传基因研究中心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      </a:t>
            </a:r>
            <a:r>
              <a:rPr lang="en-US" altLang="zh-CN" sz="2200" b="1" dirty="0" smtClean="0"/>
              <a:t>(</a:t>
            </a:r>
            <a:r>
              <a:rPr lang="en-US" sz="2200" b="1" dirty="0" smtClean="0"/>
              <a:t>Genome Research Center for Hematopoietic Diseases)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   物理康复中心 </a:t>
            </a:r>
            <a:r>
              <a:rPr lang="en-US" altLang="zh-CN" sz="2200" b="1" dirty="0" smtClean="0"/>
              <a:t>(</a:t>
            </a:r>
            <a:r>
              <a:rPr lang="en-US" sz="1800" b="1" dirty="0" smtClean="0"/>
              <a:t>Physical &amp; Rehabilitation Medicine Center</a:t>
            </a:r>
            <a:r>
              <a:rPr lang="en-US" sz="2200" b="1" dirty="0" smtClean="0"/>
              <a:t>)</a:t>
            </a:r>
            <a:endParaRPr lang="en-US" altLang="zh-CN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428735"/>
            <a:ext cx="840108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2.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</a:t>
            </a:r>
            <a:r>
              <a:rPr lang="zh-CN" altLang="en-US" b="1" dirty="0" smtClean="0">
                <a:solidFill>
                  <a:srgbClr val="0070C0"/>
                </a:solidFill>
              </a:rPr>
              <a:t>和顺</a:t>
            </a:r>
            <a:r>
              <a:rPr lang="ko-KR" altLang="en-US" b="1" dirty="0" smtClean="0">
                <a:solidFill>
                  <a:srgbClr val="0070C0"/>
                </a:solidFill>
              </a:rPr>
              <a:t>病院 </a:t>
            </a:r>
            <a:r>
              <a:rPr lang="en-US" altLang="zh-CN" b="1" dirty="0" smtClean="0">
                <a:solidFill>
                  <a:srgbClr val="0070C0"/>
                </a:solidFill>
              </a:rPr>
              <a:t>(CUNHH)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o-KR" altLang="en-US" b="1" dirty="0" smtClean="0">
                <a:solidFill>
                  <a:srgbClr val="FF0000"/>
                </a:solidFill>
              </a:rPr>
              <a:t>   特殊中心 </a:t>
            </a:r>
            <a:r>
              <a:rPr lang="en-US" altLang="ko-KR" b="1" dirty="0" smtClean="0">
                <a:solidFill>
                  <a:srgbClr val="FF0000"/>
                </a:solidFill>
              </a:rPr>
              <a:t>(Special Centers)</a:t>
            </a:r>
          </a:p>
          <a:p>
            <a:pPr>
              <a:buNone/>
            </a:pPr>
            <a:r>
              <a:rPr lang="zh-CN" altLang="en-US" b="1" dirty="0" smtClean="0"/>
              <a:t>   痴呆退行性脑疾病中心</a:t>
            </a:r>
            <a:endParaRPr lang="en-US" altLang="zh-CN" b="1" dirty="0" smtClean="0"/>
          </a:p>
          <a:p>
            <a:pPr>
              <a:buNone/>
            </a:pPr>
            <a:r>
              <a:rPr lang="en-US" altLang="ko-KR" b="1" dirty="0" smtClean="0"/>
              <a:t>     </a:t>
            </a:r>
            <a:r>
              <a:rPr lang="ko-KR" altLang="en-US" b="1" dirty="0" smtClean="0"/>
              <a:t> </a:t>
            </a:r>
            <a:r>
              <a:rPr lang="en-US" altLang="ko-KR" sz="2400" b="1" dirty="0" smtClean="0"/>
              <a:t>(</a:t>
            </a:r>
            <a:r>
              <a:rPr lang="en-US" sz="2400" b="1" dirty="0" smtClean="0"/>
              <a:t>Dementia &amp; Degenerative Brain Disease Center)</a:t>
            </a:r>
            <a:endParaRPr lang="en-US" altLang="ko-KR" sz="2400" b="1" dirty="0" smtClean="0"/>
          </a:p>
          <a:p>
            <a:pPr>
              <a:buNone/>
            </a:pPr>
            <a:r>
              <a:rPr lang="zh-CN" altLang="en-US" b="1" dirty="0" smtClean="0"/>
              <a:t>   关节中心 </a:t>
            </a:r>
            <a:r>
              <a:rPr lang="en-US" altLang="zh-CN" sz="2400" b="1" dirty="0" smtClean="0"/>
              <a:t>(</a:t>
            </a:r>
            <a:r>
              <a:rPr lang="en-US" sz="2400" b="1" dirty="0" smtClean="0"/>
              <a:t>Joint Center)</a:t>
            </a:r>
            <a:endParaRPr lang="en-US" altLang="ko-KR" sz="24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b="1" dirty="0" smtClean="0"/>
              <a:t>   健康增进中心 </a:t>
            </a:r>
            <a:r>
              <a:rPr lang="en-US" sz="2200" b="1" dirty="0" smtClean="0"/>
              <a:t>(Health Promotion Center)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   微创手术中心 </a:t>
            </a:r>
            <a:r>
              <a:rPr lang="en-US" altLang="zh-CN" sz="2200" b="1" dirty="0" smtClean="0"/>
              <a:t>(</a:t>
            </a:r>
            <a:r>
              <a:rPr lang="en-US" sz="2200" b="1" dirty="0" smtClean="0"/>
              <a:t>Minimally Invasive Surgical Center)</a:t>
            </a:r>
            <a:endParaRPr lang="en-US" altLang="zh-CN" b="1" dirty="0" smtClean="0"/>
          </a:p>
          <a:p>
            <a:pPr>
              <a:buNone/>
            </a:pPr>
            <a:endParaRPr lang="en-US" altLang="ko-KR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643049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2.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</a:t>
            </a:r>
            <a:r>
              <a:rPr lang="zh-CN" altLang="en-US" b="1" dirty="0" smtClean="0">
                <a:solidFill>
                  <a:srgbClr val="0070C0"/>
                </a:solidFill>
              </a:rPr>
              <a:t>和顺</a:t>
            </a:r>
            <a:r>
              <a:rPr lang="ko-KR" altLang="en-US" b="1" dirty="0" smtClean="0">
                <a:solidFill>
                  <a:srgbClr val="0070C0"/>
                </a:solidFill>
              </a:rPr>
              <a:t>病院 </a:t>
            </a:r>
            <a:r>
              <a:rPr lang="en-US" altLang="zh-CN" b="1" dirty="0" smtClean="0">
                <a:solidFill>
                  <a:srgbClr val="0070C0"/>
                </a:solidFill>
              </a:rPr>
              <a:t>(CUNHH)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o-KR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ko-KR" altLang="en-US" b="1" dirty="0" smtClean="0">
                <a:solidFill>
                  <a:srgbClr val="FF0000"/>
                </a:solidFill>
              </a:rPr>
              <a:t>主要设备 </a:t>
            </a:r>
            <a:r>
              <a:rPr lang="en-US" altLang="ko-KR" b="1" dirty="0" smtClean="0">
                <a:solidFill>
                  <a:srgbClr val="FF0000"/>
                </a:solidFill>
              </a:rPr>
              <a:t>(</a:t>
            </a:r>
            <a:r>
              <a:rPr lang="en-US" b="1" dirty="0" smtClean="0">
                <a:solidFill>
                  <a:srgbClr val="FF0000"/>
                </a:solidFill>
              </a:rPr>
              <a:t>Major Facilities)</a:t>
            </a:r>
            <a:endParaRPr lang="en-US" altLang="ko-K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ko-KR" altLang="en-US" b="1" dirty="0" smtClean="0"/>
              <a:t>   </a:t>
            </a:r>
            <a:endParaRPr lang="en-US" altLang="ko-KR" b="1" dirty="0" smtClean="0"/>
          </a:p>
          <a:p>
            <a:pPr>
              <a:buNone/>
            </a:pPr>
            <a:r>
              <a:rPr lang="en-US" altLang="zh-CN" b="1" dirty="0" smtClean="0"/>
              <a:t>    </a:t>
            </a:r>
            <a:r>
              <a:rPr lang="en-US" dirty="0" err="1" smtClean="0"/>
              <a:t>Novalis</a:t>
            </a:r>
            <a:r>
              <a:rPr lang="en-US" dirty="0" smtClean="0"/>
              <a:t> </a:t>
            </a:r>
            <a:r>
              <a:rPr lang="en-US" dirty="0" err="1" smtClean="0"/>
              <a:t>Tx</a:t>
            </a:r>
            <a:endParaRPr lang="en-US" altLang="ko-KR" dirty="0" smtClean="0">
              <a:solidFill>
                <a:srgbClr val="0070C0"/>
              </a:solidFill>
            </a:endParaRPr>
          </a:p>
        </p:txBody>
      </p:sp>
      <p:pic>
        <p:nvPicPr>
          <p:cNvPr id="59394" name="Picture 2" descr="E:\전남의대 발표자료\사진\화순\기기설비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2928934"/>
            <a:ext cx="4703386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643049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2.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</a:t>
            </a:r>
            <a:r>
              <a:rPr lang="zh-CN" altLang="en-US" b="1" dirty="0" smtClean="0">
                <a:solidFill>
                  <a:srgbClr val="0070C0"/>
                </a:solidFill>
              </a:rPr>
              <a:t>和顺</a:t>
            </a:r>
            <a:r>
              <a:rPr lang="ko-KR" altLang="en-US" b="1" dirty="0" smtClean="0">
                <a:solidFill>
                  <a:srgbClr val="0070C0"/>
                </a:solidFill>
              </a:rPr>
              <a:t>病院 </a:t>
            </a:r>
            <a:r>
              <a:rPr lang="en-US" altLang="zh-CN" b="1" dirty="0" smtClean="0">
                <a:solidFill>
                  <a:srgbClr val="0070C0"/>
                </a:solidFill>
              </a:rPr>
              <a:t>(CUNHH)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o-KR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ko-KR" altLang="en-US" b="1" dirty="0" smtClean="0">
                <a:solidFill>
                  <a:srgbClr val="FF0000"/>
                </a:solidFill>
              </a:rPr>
              <a:t>主要设备 </a:t>
            </a:r>
            <a:r>
              <a:rPr lang="en-US" altLang="ko-KR" b="1" dirty="0" smtClean="0">
                <a:solidFill>
                  <a:srgbClr val="FF0000"/>
                </a:solidFill>
              </a:rPr>
              <a:t>(</a:t>
            </a:r>
            <a:r>
              <a:rPr lang="en-US" b="1" dirty="0" smtClean="0">
                <a:solidFill>
                  <a:srgbClr val="FF0000"/>
                </a:solidFill>
              </a:rPr>
              <a:t>Major Facilities)</a:t>
            </a:r>
            <a:endParaRPr lang="en-US" altLang="ko-K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ko-KR" altLang="en-US" b="1" dirty="0" smtClean="0"/>
              <a:t>   </a:t>
            </a:r>
            <a:endParaRPr lang="en-US" altLang="ko-KR" b="1" dirty="0" smtClean="0"/>
          </a:p>
          <a:p>
            <a:pPr>
              <a:buNone/>
            </a:pPr>
            <a:r>
              <a:rPr lang="en-US" altLang="zh-CN" b="1" dirty="0" smtClean="0"/>
              <a:t>   </a:t>
            </a:r>
            <a:r>
              <a:rPr lang="zh-CN" altLang="en-US" b="1" dirty="0" smtClean="0"/>
              <a:t>螺旋导航光子刀</a:t>
            </a:r>
            <a:endParaRPr lang="en-US" altLang="ko-KR" b="1" dirty="0" smtClean="0">
              <a:solidFill>
                <a:srgbClr val="0070C0"/>
              </a:solidFill>
            </a:endParaRPr>
          </a:p>
        </p:txBody>
      </p:sp>
      <p:pic>
        <p:nvPicPr>
          <p:cNvPr id="60418" name="Picture 2" descr="E:\전남의대 발표자료\사진\화순\기기설비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3000372"/>
            <a:ext cx="4436069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643049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2.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</a:t>
            </a:r>
            <a:r>
              <a:rPr lang="zh-CN" altLang="en-US" b="1" dirty="0" smtClean="0">
                <a:solidFill>
                  <a:srgbClr val="0070C0"/>
                </a:solidFill>
              </a:rPr>
              <a:t>和顺</a:t>
            </a:r>
            <a:r>
              <a:rPr lang="ko-KR" altLang="en-US" b="1" dirty="0" smtClean="0">
                <a:solidFill>
                  <a:srgbClr val="0070C0"/>
                </a:solidFill>
              </a:rPr>
              <a:t>病院 </a:t>
            </a:r>
            <a:r>
              <a:rPr lang="en-US" altLang="zh-CN" b="1" dirty="0" smtClean="0">
                <a:solidFill>
                  <a:srgbClr val="0070C0"/>
                </a:solidFill>
              </a:rPr>
              <a:t>(CUNHH)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o-KR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ko-KR" altLang="en-US" b="1" dirty="0" smtClean="0">
                <a:solidFill>
                  <a:srgbClr val="FF0000"/>
                </a:solidFill>
              </a:rPr>
              <a:t>主要设备 </a:t>
            </a:r>
            <a:r>
              <a:rPr lang="en-US" altLang="ko-KR" b="1" dirty="0" smtClean="0">
                <a:solidFill>
                  <a:srgbClr val="FF0000"/>
                </a:solidFill>
              </a:rPr>
              <a:t>(</a:t>
            </a:r>
            <a:r>
              <a:rPr lang="en-US" b="1" dirty="0" smtClean="0">
                <a:solidFill>
                  <a:srgbClr val="FF0000"/>
                </a:solidFill>
              </a:rPr>
              <a:t>Major Facilities)</a:t>
            </a:r>
            <a:endParaRPr lang="en-US" altLang="ko-K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ko-KR" altLang="en-US" b="1" dirty="0" smtClean="0"/>
              <a:t>   </a:t>
            </a:r>
            <a:endParaRPr lang="en-US" altLang="ko-KR" b="1" dirty="0" smtClean="0"/>
          </a:p>
          <a:p>
            <a:pPr>
              <a:buNone/>
            </a:pPr>
            <a:r>
              <a:rPr lang="en-US" altLang="zh-CN" b="1" dirty="0" smtClean="0"/>
              <a:t>   </a:t>
            </a:r>
            <a:r>
              <a:rPr lang="zh-CN" altLang="en-US" b="1" dirty="0" smtClean="0"/>
              <a:t>达芬奇机器人手术系统</a:t>
            </a:r>
            <a:endParaRPr lang="en-US" altLang="zh-CN" b="1" dirty="0" smtClean="0"/>
          </a:p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    </a:t>
            </a:r>
            <a:r>
              <a:rPr lang="en-US" dirty="0" err="1" smtClean="0"/>
              <a:t>Davinci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Robotic Surgery</a:t>
            </a:r>
          </a:p>
          <a:p>
            <a:pPr>
              <a:buNone/>
            </a:pPr>
            <a:r>
              <a:rPr lang="en-US" dirty="0" smtClean="0"/>
              <a:t>    System</a:t>
            </a:r>
            <a:endParaRPr lang="en-US" altLang="ko-KR" b="1" dirty="0" smtClean="0">
              <a:solidFill>
                <a:srgbClr val="0070C0"/>
              </a:solidFill>
            </a:endParaRPr>
          </a:p>
        </p:txBody>
      </p:sp>
      <p:pic>
        <p:nvPicPr>
          <p:cNvPr id="61442" name="Picture 2" descr="E:\전남의대 발표자료\사진\화순\기기설비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3357562"/>
            <a:ext cx="3568948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500198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Medical Education System in Korea</a:t>
            </a:r>
            <a:b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o-KR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韩国医学教育系统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  因为更换被政府进行的医学教育制度的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</a:t>
            </a:r>
            <a:r>
              <a:rPr lang="zh-CN" altLang="en-US" dirty="0" smtClean="0"/>
              <a:t>是不完全的判决所以。</a:t>
            </a:r>
            <a:endParaRPr lang="en-US" altLang="ko-KR" dirty="0" smtClean="0"/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r>
              <a:rPr lang="en-US" altLang="ko-KR" dirty="0" smtClean="0"/>
              <a:t>  Because it was an Incomplete trial to change the medical education system promoted by the government.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643049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2.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</a:t>
            </a:r>
            <a:r>
              <a:rPr lang="zh-CN" altLang="en-US" b="1" dirty="0" smtClean="0">
                <a:solidFill>
                  <a:srgbClr val="0070C0"/>
                </a:solidFill>
              </a:rPr>
              <a:t>和顺</a:t>
            </a:r>
            <a:r>
              <a:rPr lang="ko-KR" altLang="en-US" b="1" dirty="0" smtClean="0">
                <a:solidFill>
                  <a:srgbClr val="0070C0"/>
                </a:solidFill>
              </a:rPr>
              <a:t>病院 </a:t>
            </a:r>
            <a:r>
              <a:rPr lang="en-US" altLang="zh-CN" b="1" dirty="0" smtClean="0">
                <a:solidFill>
                  <a:srgbClr val="0070C0"/>
                </a:solidFill>
              </a:rPr>
              <a:t>(CUNHH)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o-KR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ko-KR" altLang="en-US" b="1" dirty="0" smtClean="0">
                <a:solidFill>
                  <a:srgbClr val="FF0000"/>
                </a:solidFill>
              </a:rPr>
              <a:t>主要设备 </a:t>
            </a:r>
            <a:r>
              <a:rPr lang="en-US" altLang="ko-KR" b="1" dirty="0" smtClean="0">
                <a:solidFill>
                  <a:srgbClr val="FF0000"/>
                </a:solidFill>
              </a:rPr>
              <a:t>(</a:t>
            </a:r>
            <a:r>
              <a:rPr lang="en-US" b="1" dirty="0" smtClean="0">
                <a:solidFill>
                  <a:srgbClr val="FF0000"/>
                </a:solidFill>
              </a:rPr>
              <a:t>Major Facilities)</a:t>
            </a:r>
            <a:endParaRPr lang="en-US" altLang="ko-K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ko-KR" altLang="en-US" b="1" dirty="0" smtClean="0"/>
              <a:t>   </a:t>
            </a:r>
            <a:endParaRPr lang="en-US" altLang="ko-KR" b="1" dirty="0" smtClean="0"/>
          </a:p>
          <a:p>
            <a:pPr>
              <a:buNone/>
            </a:pPr>
            <a:r>
              <a:rPr lang="en-US" b="1" dirty="0" smtClean="0"/>
              <a:t>   </a:t>
            </a:r>
            <a:r>
              <a:rPr lang="en-US" dirty="0" smtClean="0"/>
              <a:t>Patient-Oriented</a:t>
            </a:r>
          </a:p>
          <a:p>
            <a:pPr>
              <a:buNone/>
            </a:pPr>
            <a:r>
              <a:rPr lang="en-US" dirty="0" smtClean="0"/>
              <a:t>   High Performance</a:t>
            </a:r>
          </a:p>
          <a:p>
            <a:pPr>
              <a:buNone/>
            </a:pPr>
            <a:r>
              <a:rPr lang="en-US" dirty="0" smtClean="0"/>
              <a:t>   Full-Body Scanning</a:t>
            </a:r>
          </a:p>
          <a:p>
            <a:pPr>
              <a:buNone/>
            </a:pPr>
            <a:r>
              <a:rPr lang="en-US" dirty="0" smtClean="0"/>
              <a:t>   3.0T-MRI</a:t>
            </a:r>
            <a:endParaRPr lang="en-US" altLang="ko-KR" dirty="0" smtClean="0">
              <a:solidFill>
                <a:srgbClr val="0070C0"/>
              </a:solidFill>
            </a:endParaRPr>
          </a:p>
        </p:txBody>
      </p:sp>
      <p:pic>
        <p:nvPicPr>
          <p:cNvPr id="62466" name="Picture 2" descr="E:\전남의대 발표자료\사진\화순\기기설비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33851" y="3143248"/>
            <a:ext cx="4195867" cy="32813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643049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2.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</a:t>
            </a:r>
            <a:r>
              <a:rPr lang="zh-CN" altLang="en-US" b="1" dirty="0" smtClean="0">
                <a:solidFill>
                  <a:srgbClr val="0070C0"/>
                </a:solidFill>
              </a:rPr>
              <a:t>和顺</a:t>
            </a:r>
            <a:r>
              <a:rPr lang="ko-KR" altLang="en-US" b="1" dirty="0" smtClean="0">
                <a:solidFill>
                  <a:srgbClr val="0070C0"/>
                </a:solidFill>
              </a:rPr>
              <a:t>病院 </a:t>
            </a:r>
            <a:r>
              <a:rPr lang="en-US" altLang="zh-CN" b="1" dirty="0" smtClean="0">
                <a:solidFill>
                  <a:srgbClr val="0070C0"/>
                </a:solidFill>
              </a:rPr>
              <a:t>(CUNHH)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o-KR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ko-KR" altLang="en-US" b="1" dirty="0" smtClean="0">
                <a:solidFill>
                  <a:srgbClr val="FF0000"/>
                </a:solidFill>
              </a:rPr>
              <a:t>主要设备 </a:t>
            </a:r>
            <a:r>
              <a:rPr lang="en-US" altLang="ko-KR" b="1" dirty="0" smtClean="0">
                <a:solidFill>
                  <a:srgbClr val="FF0000"/>
                </a:solidFill>
              </a:rPr>
              <a:t>(</a:t>
            </a:r>
            <a:r>
              <a:rPr lang="en-US" b="1" dirty="0" smtClean="0">
                <a:solidFill>
                  <a:srgbClr val="FF0000"/>
                </a:solidFill>
              </a:rPr>
              <a:t>Major Facilities)</a:t>
            </a:r>
            <a:endParaRPr lang="en-US" altLang="ko-K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ko-KR" altLang="en-US" b="1" dirty="0" smtClean="0"/>
              <a:t>   </a:t>
            </a:r>
            <a:endParaRPr lang="en-US" altLang="ko-KR" b="1" dirty="0" smtClean="0"/>
          </a:p>
          <a:p>
            <a:pPr>
              <a:buNone/>
            </a:pPr>
            <a:r>
              <a:rPr lang="en-US" altLang="zh-CN" b="1" dirty="0" smtClean="0"/>
              <a:t>   </a:t>
            </a:r>
            <a:r>
              <a:rPr lang="en-US" dirty="0" smtClean="0"/>
              <a:t>128 Channel</a:t>
            </a:r>
          </a:p>
          <a:p>
            <a:pPr>
              <a:buNone/>
            </a:pPr>
            <a:r>
              <a:rPr lang="en-US" dirty="0" smtClean="0"/>
              <a:t>    Volume CT</a:t>
            </a:r>
            <a:endParaRPr lang="en-US" altLang="ko-KR" dirty="0" smtClean="0">
              <a:solidFill>
                <a:srgbClr val="0070C0"/>
              </a:solidFill>
            </a:endParaRPr>
          </a:p>
        </p:txBody>
      </p:sp>
      <p:pic>
        <p:nvPicPr>
          <p:cNvPr id="63490" name="Picture 2" descr="E:\전남의대 발표자료\사진\화순\기기설비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05251" y="3173413"/>
            <a:ext cx="4381525" cy="3448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643049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2.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</a:t>
            </a:r>
            <a:r>
              <a:rPr lang="zh-CN" altLang="en-US" b="1" dirty="0" smtClean="0">
                <a:solidFill>
                  <a:srgbClr val="0070C0"/>
                </a:solidFill>
              </a:rPr>
              <a:t>和顺</a:t>
            </a:r>
            <a:r>
              <a:rPr lang="ko-KR" altLang="en-US" b="1" dirty="0" smtClean="0">
                <a:solidFill>
                  <a:srgbClr val="0070C0"/>
                </a:solidFill>
              </a:rPr>
              <a:t>病院 </a:t>
            </a:r>
            <a:r>
              <a:rPr lang="en-US" altLang="zh-CN" b="1" dirty="0" smtClean="0">
                <a:solidFill>
                  <a:srgbClr val="0070C0"/>
                </a:solidFill>
              </a:rPr>
              <a:t>(CUNHH)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o-KR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ko-KR" altLang="en-US" b="1" dirty="0" smtClean="0">
                <a:solidFill>
                  <a:srgbClr val="FF0000"/>
                </a:solidFill>
              </a:rPr>
              <a:t>主要设备 </a:t>
            </a:r>
            <a:r>
              <a:rPr lang="en-US" altLang="ko-KR" b="1" dirty="0" smtClean="0">
                <a:solidFill>
                  <a:srgbClr val="FF0000"/>
                </a:solidFill>
              </a:rPr>
              <a:t>(</a:t>
            </a:r>
            <a:r>
              <a:rPr lang="en-US" b="1" dirty="0" smtClean="0">
                <a:solidFill>
                  <a:srgbClr val="FF0000"/>
                </a:solidFill>
              </a:rPr>
              <a:t>Major Facilities)</a:t>
            </a:r>
            <a:endParaRPr lang="en-US" altLang="ko-K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ko-KR" altLang="en-US" b="1" dirty="0" smtClean="0"/>
              <a:t>   </a:t>
            </a:r>
            <a:endParaRPr lang="en-US" altLang="ko-KR" b="1" dirty="0" smtClean="0"/>
          </a:p>
          <a:p>
            <a:pPr>
              <a:buNone/>
            </a:pPr>
            <a:r>
              <a:rPr lang="en-US" altLang="zh-CN" b="1" dirty="0" smtClean="0"/>
              <a:t>    </a:t>
            </a:r>
            <a:r>
              <a:rPr lang="en-US" dirty="0" err="1" smtClean="0"/>
              <a:t>Robodoc</a:t>
            </a:r>
            <a:endParaRPr lang="en-US" altLang="ko-KR" dirty="0" smtClean="0">
              <a:solidFill>
                <a:srgbClr val="0070C0"/>
              </a:solidFill>
            </a:endParaRPr>
          </a:p>
        </p:txBody>
      </p:sp>
      <p:pic>
        <p:nvPicPr>
          <p:cNvPr id="64514" name="Picture 2" descr="E:\전남의대 발표자료\사진\화순\기기설비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62329" y="2980027"/>
            <a:ext cx="4638695" cy="36636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643049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2.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</a:t>
            </a:r>
            <a:r>
              <a:rPr lang="zh-CN" altLang="en-US" b="1" dirty="0" smtClean="0">
                <a:solidFill>
                  <a:srgbClr val="0070C0"/>
                </a:solidFill>
              </a:rPr>
              <a:t>和顺</a:t>
            </a:r>
            <a:r>
              <a:rPr lang="ko-KR" altLang="en-US" b="1" dirty="0" smtClean="0">
                <a:solidFill>
                  <a:srgbClr val="0070C0"/>
                </a:solidFill>
              </a:rPr>
              <a:t>病院 </a:t>
            </a:r>
            <a:r>
              <a:rPr lang="en-US" altLang="zh-CN" b="1" dirty="0" smtClean="0">
                <a:solidFill>
                  <a:srgbClr val="0070C0"/>
                </a:solidFill>
              </a:rPr>
              <a:t>(CUNHH)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o-KR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ko-KR" altLang="en-US" b="1" dirty="0" smtClean="0">
                <a:solidFill>
                  <a:srgbClr val="FF0000"/>
                </a:solidFill>
              </a:rPr>
              <a:t>主要设备 </a:t>
            </a:r>
            <a:r>
              <a:rPr lang="en-US" altLang="ko-KR" b="1" dirty="0" smtClean="0">
                <a:solidFill>
                  <a:srgbClr val="FF0000"/>
                </a:solidFill>
              </a:rPr>
              <a:t>(</a:t>
            </a:r>
            <a:r>
              <a:rPr lang="en-US" b="1" dirty="0" smtClean="0">
                <a:solidFill>
                  <a:srgbClr val="FF0000"/>
                </a:solidFill>
              </a:rPr>
              <a:t>Major Facilities)</a:t>
            </a:r>
            <a:endParaRPr lang="en-US" altLang="ko-K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ko-KR" altLang="en-US" b="1" dirty="0" smtClean="0"/>
              <a:t>   </a:t>
            </a:r>
            <a:endParaRPr lang="en-US" altLang="ko-KR" b="1" dirty="0" smtClean="0"/>
          </a:p>
          <a:p>
            <a:pPr>
              <a:buNone/>
            </a:pPr>
            <a:r>
              <a:rPr lang="en-US" altLang="zh-CN" b="1" dirty="0" smtClean="0"/>
              <a:t>    </a:t>
            </a:r>
            <a:r>
              <a:rPr lang="en-US" dirty="0" smtClean="0"/>
              <a:t>Navigation</a:t>
            </a:r>
            <a:endParaRPr lang="en-US" altLang="ko-KR" dirty="0" smtClean="0">
              <a:solidFill>
                <a:srgbClr val="0070C0"/>
              </a:solidFill>
            </a:endParaRPr>
          </a:p>
        </p:txBody>
      </p:sp>
      <p:pic>
        <p:nvPicPr>
          <p:cNvPr id="65538" name="Picture 2" descr="E:\전남의대 발표자료\사진\화순\기기설비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3000372"/>
            <a:ext cx="4592663" cy="36085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643049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2.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</a:t>
            </a:r>
            <a:r>
              <a:rPr lang="zh-CN" altLang="en-US" b="1" dirty="0" smtClean="0">
                <a:solidFill>
                  <a:srgbClr val="0070C0"/>
                </a:solidFill>
              </a:rPr>
              <a:t>和顺</a:t>
            </a:r>
            <a:r>
              <a:rPr lang="ko-KR" altLang="en-US" b="1" dirty="0" smtClean="0">
                <a:solidFill>
                  <a:srgbClr val="0070C0"/>
                </a:solidFill>
              </a:rPr>
              <a:t>病院 </a:t>
            </a:r>
            <a:r>
              <a:rPr lang="en-US" altLang="zh-CN" b="1" dirty="0" smtClean="0">
                <a:solidFill>
                  <a:srgbClr val="0070C0"/>
                </a:solidFill>
              </a:rPr>
              <a:t>(CUNHH)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o-KR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ko-KR" altLang="en-US" b="1" dirty="0" smtClean="0">
                <a:solidFill>
                  <a:srgbClr val="FF0000"/>
                </a:solidFill>
              </a:rPr>
              <a:t>主要设备 </a:t>
            </a:r>
            <a:r>
              <a:rPr lang="en-US" altLang="ko-KR" b="1" dirty="0" smtClean="0">
                <a:solidFill>
                  <a:srgbClr val="FF0000"/>
                </a:solidFill>
              </a:rPr>
              <a:t>(</a:t>
            </a:r>
            <a:r>
              <a:rPr lang="en-US" b="1" dirty="0" smtClean="0">
                <a:solidFill>
                  <a:srgbClr val="FF0000"/>
                </a:solidFill>
              </a:rPr>
              <a:t>Major Facilities)</a:t>
            </a:r>
            <a:endParaRPr lang="en-US" altLang="ko-K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ko-KR" altLang="en-US" b="1" dirty="0" smtClean="0"/>
              <a:t>   </a:t>
            </a:r>
            <a:endParaRPr lang="en-US" altLang="ko-KR" b="1" dirty="0" smtClean="0"/>
          </a:p>
          <a:p>
            <a:pPr>
              <a:buNone/>
            </a:pPr>
            <a:r>
              <a:rPr lang="en-US" altLang="zh-CN" b="1" dirty="0" smtClean="0"/>
              <a:t>    </a:t>
            </a:r>
            <a:r>
              <a:rPr lang="en-US" dirty="0" smtClean="0"/>
              <a:t>Linear</a:t>
            </a:r>
          </a:p>
          <a:p>
            <a:pPr>
              <a:buNone/>
            </a:pPr>
            <a:r>
              <a:rPr lang="en-US" dirty="0" smtClean="0"/>
              <a:t>    Accelerator</a:t>
            </a:r>
            <a:endParaRPr lang="en-US" altLang="ko-KR" dirty="0" smtClean="0">
              <a:solidFill>
                <a:srgbClr val="0070C0"/>
              </a:solidFill>
            </a:endParaRPr>
          </a:p>
        </p:txBody>
      </p:sp>
      <p:pic>
        <p:nvPicPr>
          <p:cNvPr id="66562" name="Picture 2" descr="E:\전남의대 발표자료\사진\화순\기기설비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2995616"/>
            <a:ext cx="4565325" cy="3576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643049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2.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</a:t>
            </a:r>
            <a:r>
              <a:rPr lang="zh-CN" altLang="en-US" b="1" dirty="0" smtClean="0">
                <a:solidFill>
                  <a:srgbClr val="0070C0"/>
                </a:solidFill>
              </a:rPr>
              <a:t>和顺</a:t>
            </a:r>
            <a:r>
              <a:rPr lang="ko-KR" altLang="en-US" b="1" dirty="0" smtClean="0">
                <a:solidFill>
                  <a:srgbClr val="0070C0"/>
                </a:solidFill>
              </a:rPr>
              <a:t>病院 </a:t>
            </a:r>
            <a:r>
              <a:rPr lang="en-US" altLang="zh-CN" b="1" dirty="0" smtClean="0">
                <a:solidFill>
                  <a:srgbClr val="0070C0"/>
                </a:solidFill>
              </a:rPr>
              <a:t>(CUNHH)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o-KR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ko-KR" altLang="en-US" b="1" dirty="0" smtClean="0">
                <a:solidFill>
                  <a:srgbClr val="FF0000"/>
                </a:solidFill>
              </a:rPr>
              <a:t>主要设备 </a:t>
            </a:r>
            <a:r>
              <a:rPr lang="en-US" altLang="ko-KR" b="1" dirty="0" smtClean="0">
                <a:solidFill>
                  <a:srgbClr val="FF0000"/>
                </a:solidFill>
              </a:rPr>
              <a:t>(</a:t>
            </a:r>
            <a:r>
              <a:rPr lang="en-US" b="1" dirty="0" smtClean="0">
                <a:solidFill>
                  <a:srgbClr val="FF0000"/>
                </a:solidFill>
              </a:rPr>
              <a:t>Major Facilities)</a:t>
            </a:r>
            <a:endParaRPr lang="en-US" altLang="ko-K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ko-KR" altLang="en-US" b="1" dirty="0" smtClean="0"/>
              <a:t>   </a:t>
            </a:r>
            <a:endParaRPr lang="en-US" altLang="ko-KR" b="1" dirty="0" smtClean="0"/>
          </a:p>
          <a:p>
            <a:pPr>
              <a:buNone/>
            </a:pPr>
            <a:r>
              <a:rPr lang="en-US" altLang="zh-CN" b="1" dirty="0" smtClean="0"/>
              <a:t>    </a:t>
            </a:r>
            <a:r>
              <a:rPr lang="ko-KR" altLang="en-US" dirty="0" smtClean="0"/>
              <a:t>伽玛刀</a:t>
            </a:r>
            <a:endParaRPr lang="en-US" altLang="ko-KR" dirty="0" smtClean="0"/>
          </a:p>
          <a:p>
            <a:pPr>
              <a:buNone/>
            </a:pPr>
            <a:r>
              <a:rPr lang="en-US" altLang="ko-KR" dirty="0" smtClean="0">
                <a:solidFill>
                  <a:srgbClr val="0070C0"/>
                </a:solidFill>
              </a:rPr>
              <a:t>    </a:t>
            </a:r>
            <a:r>
              <a:rPr lang="en-US" altLang="ko-KR" dirty="0" smtClean="0"/>
              <a:t>(</a:t>
            </a:r>
            <a:r>
              <a:rPr lang="en-US" dirty="0" smtClean="0"/>
              <a:t>Gamma Knife</a:t>
            </a:r>
          </a:p>
          <a:p>
            <a:pPr>
              <a:buNone/>
            </a:pPr>
            <a:r>
              <a:rPr lang="en-US" dirty="0" smtClean="0"/>
              <a:t>    </a:t>
            </a:r>
            <a:r>
              <a:rPr lang="en-US" dirty="0" err="1" smtClean="0"/>
              <a:t>Perfexion</a:t>
            </a:r>
            <a:r>
              <a:rPr lang="en-US" dirty="0" smtClean="0"/>
              <a:t>)</a:t>
            </a:r>
            <a:endParaRPr lang="en-US" altLang="ko-KR" dirty="0" smtClean="0">
              <a:solidFill>
                <a:srgbClr val="0070C0"/>
              </a:solidFill>
            </a:endParaRPr>
          </a:p>
        </p:txBody>
      </p:sp>
      <p:pic>
        <p:nvPicPr>
          <p:cNvPr id="67586" name="Picture 2" descr="E:\전남의대 발표자료\사진\화순\기기설비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000375"/>
            <a:ext cx="4501171" cy="35718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643049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2.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</a:t>
            </a:r>
            <a:r>
              <a:rPr lang="zh-CN" altLang="en-US" b="1" dirty="0" smtClean="0">
                <a:solidFill>
                  <a:srgbClr val="0070C0"/>
                </a:solidFill>
              </a:rPr>
              <a:t>和顺</a:t>
            </a:r>
            <a:r>
              <a:rPr lang="ko-KR" altLang="en-US" b="1" dirty="0" smtClean="0">
                <a:solidFill>
                  <a:srgbClr val="0070C0"/>
                </a:solidFill>
              </a:rPr>
              <a:t>病院 </a:t>
            </a:r>
            <a:r>
              <a:rPr lang="en-US" altLang="zh-CN" b="1" dirty="0" smtClean="0">
                <a:solidFill>
                  <a:srgbClr val="0070C0"/>
                </a:solidFill>
              </a:rPr>
              <a:t>(CUNHH)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o-KR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ko-KR" altLang="en-US" b="1" dirty="0" smtClean="0">
                <a:solidFill>
                  <a:srgbClr val="FF0000"/>
                </a:solidFill>
              </a:rPr>
              <a:t>主要设备 </a:t>
            </a:r>
            <a:r>
              <a:rPr lang="en-US" altLang="ko-KR" b="1" dirty="0" smtClean="0">
                <a:solidFill>
                  <a:srgbClr val="FF0000"/>
                </a:solidFill>
              </a:rPr>
              <a:t>(</a:t>
            </a:r>
            <a:r>
              <a:rPr lang="en-US" b="1" dirty="0" smtClean="0">
                <a:solidFill>
                  <a:srgbClr val="FF0000"/>
                </a:solidFill>
              </a:rPr>
              <a:t>Major Facilities)</a:t>
            </a:r>
            <a:endParaRPr lang="en-US" altLang="ko-K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ko-KR" altLang="en-US" b="1" dirty="0" smtClean="0"/>
              <a:t>   </a:t>
            </a:r>
            <a:endParaRPr lang="en-US" altLang="ko-KR" b="1" dirty="0" smtClean="0"/>
          </a:p>
          <a:p>
            <a:pPr>
              <a:buNone/>
            </a:pPr>
            <a:r>
              <a:rPr lang="en-US" altLang="zh-CN" b="1" dirty="0" smtClean="0"/>
              <a:t>    </a:t>
            </a:r>
            <a:r>
              <a:rPr lang="en-US" dirty="0" err="1" smtClean="0"/>
              <a:t>StealthStation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S7TM</a:t>
            </a:r>
            <a:endParaRPr lang="en-US" altLang="ko-KR" dirty="0" smtClean="0">
              <a:solidFill>
                <a:srgbClr val="0070C0"/>
              </a:solidFill>
            </a:endParaRPr>
          </a:p>
        </p:txBody>
      </p:sp>
      <p:pic>
        <p:nvPicPr>
          <p:cNvPr id="68610" name="Picture 2" descr="E:\전남의대 발표자료\사진\화순\기기설비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4301" y="2833077"/>
            <a:ext cx="4933979" cy="39535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643049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2. </a:t>
            </a:r>
            <a:r>
              <a:rPr lang="ko-KR" altLang="en-US" b="1" dirty="0" smtClean="0">
                <a:solidFill>
                  <a:srgbClr val="0070C0"/>
                </a:solidFill>
              </a:rPr>
              <a:t>全南大学</a:t>
            </a:r>
            <a:r>
              <a:rPr lang="zh-CN" altLang="en-US" b="1" dirty="0" smtClean="0">
                <a:solidFill>
                  <a:srgbClr val="0070C0"/>
                </a:solidFill>
              </a:rPr>
              <a:t>和顺</a:t>
            </a:r>
            <a:r>
              <a:rPr lang="ko-KR" altLang="en-US" b="1" dirty="0" smtClean="0">
                <a:solidFill>
                  <a:srgbClr val="0070C0"/>
                </a:solidFill>
              </a:rPr>
              <a:t>病院 </a:t>
            </a:r>
            <a:r>
              <a:rPr lang="en-US" altLang="zh-CN" b="1" dirty="0" smtClean="0">
                <a:solidFill>
                  <a:srgbClr val="0070C0"/>
                </a:solidFill>
              </a:rPr>
              <a:t>(CUNHH)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o-KR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ko-KR" altLang="en-US" b="1" dirty="0" smtClean="0">
                <a:solidFill>
                  <a:srgbClr val="FF0000"/>
                </a:solidFill>
              </a:rPr>
              <a:t>主要设备 </a:t>
            </a:r>
            <a:r>
              <a:rPr lang="en-US" altLang="ko-KR" b="1" dirty="0" smtClean="0">
                <a:solidFill>
                  <a:srgbClr val="FF0000"/>
                </a:solidFill>
              </a:rPr>
              <a:t>(</a:t>
            </a:r>
            <a:r>
              <a:rPr lang="en-US" b="1" dirty="0" smtClean="0">
                <a:solidFill>
                  <a:srgbClr val="FF0000"/>
                </a:solidFill>
              </a:rPr>
              <a:t>Major Facilities)</a:t>
            </a:r>
            <a:endParaRPr lang="en-US" altLang="ko-K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ko-KR" altLang="en-US" b="1" dirty="0" smtClean="0"/>
              <a:t>   </a:t>
            </a:r>
            <a:endParaRPr lang="en-US" altLang="ko-KR" b="1" dirty="0" smtClean="0"/>
          </a:p>
          <a:p>
            <a:pPr>
              <a:buNone/>
            </a:pPr>
            <a:r>
              <a:rPr lang="en-US" dirty="0" smtClean="0"/>
              <a:t>   Fusion PET,</a:t>
            </a:r>
          </a:p>
          <a:p>
            <a:pPr>
              <a:buNone/>
            </a:pPr>
            <a:r>
              <a:rPr lang="en-US" dirty="0" smtClean="0"/>
              <a:t>   (Positron</a:t>
            </a:r>
          </a:p>
          <a:p>
            <a:pPr>
              <a:buNone/>
            </a:pPr>
            <a:r>
              <a:rPr lang="en-US" dirty="0" smtClean="0"/>
              <a:t>   Emission</a:t>
            </a:r>
          </a:p>
          <a:p>
            <a:pPr>
              <a:buNone/>
            </a:pPr>
            <a:r>
              <a:rPr lang="en-US" dirty="0" smtClean="0"/>
              <a:t>   Tomography)</a:t>
            </a:r>
            <a:endParaRPr lang="en-US" altLang="ko-KR" dirty="0" smtClean="0">
              <a:solidFill>
                <a:srgbClr val="0070C0"/>
              </a:solidFill>
            </a:endParaRPr>
          </a:p>
        </p:txBody>
      </p:sp>
      <p:pic>
        <p:nvPicPr>
          <p:cNvPr id="69634" name="Picture 2" descr="E:\전남의대 발표자료\사진\화순\기기설비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2929398"/>
            <a:ext cx="4572032" cy="3651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643049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3. </a:t>
            </a:r>
            <a:r>
              <a:rPr lang="zh-CN" altLang="en-US" b="1" dirty="0" smtClean="0">
                <a:solidFill>
                  <a:srgbClr val="0070C0"/>
                </a:solidFill>
              </a:rPr>
              <a:t>比高而全南大学医院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en-US" altLang="ko-KR" dirty="0" smtClean="0">
              <a:solidFill>
                <a:srgbClr val="0070C0"/>
              </a:solidFill>
            </a:endParaRPr>
          </a:p>
        </p:txBody>
      </p:sp>
      <p:pic>
        <p:nvPicPr>
          <p:cNvPr id="6146" name="Picture 2" descr="G:\전남의대 발표자료\사진\빛고을\빛고을전남대병원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428868"/>
            <a:ext cx="8215370" cy="4096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643049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3. </a:t>
            </a:r>
            <a:r>
              <a:rPr lang="zh-CN" altLang="en-US" b="1" dirty="0" smtClean="0">
                <a:solidFill>
                  <a:srgbClr val="0070C0"/>
                </a:solidFill>
              </a:rPr>
              <a:t>比高而全南大学医院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en-US" altLang="ko-K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zh-CN" altLang="en-US" dirty="0" smtClean="0"/>
              <a:t>   </a:t>
            </a:r>
            <a:r>
              <a:rPr lang="zh-CN" altLang="en-US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圈域类风湿及退行性关节炎专门疾病中心</a:t>
            </a:r>
            <a:endParaRPr lang="en-US" altLang="ko-KR" b="1" dirty="0" smtClean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altLang="ko-KR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ko-KR" altLang="en-US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altLang="ko-KR" b="1" dirty="0" smtClean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n-US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Rheumatoid and Degenerative Arthritis</a:t>
            </a:r>
          </a:p>
          <a:p>
            <a:pPr>
              <a:buNone/>
            </a:pPr>
            <a:r>
              <a:rPr lang="en-US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Specialty Disease Center</a:t>
            </a:r>
            <a:endParaRPr lang="en-US" altLang="ko-KR" dirty="0" smtClean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500198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Medical Education System in Korea</a:t>
            </a:r>
            <a:b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o-KR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韩国医学教育系统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14282" y="1857364"/>
            <a:ext cx="8401080" cy="42687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dirty="0" smtClean="0"/>
              <a:t>  韩国的医学系考虑两个系统的长处和不利以及有了争论。若干大学拒绝收下新的系统了。</a:t>
            </a:r>
            <a:endParaRPr lang="en-US" altLang="ko-KR" dirty="0" smtClean="0"/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r>
              <a:rPr lang="en-US" altLang="ko-KR" dirty="0" smtClean="0"/>
              <a:t>  Medical schools in Korea considered the advantages and disadvantages of the two systems and there were controversies. Some universities refused to accept the new system.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643049"/>
            <a:ext cx="8229600" cy="478634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3. </a:t>
            </a:r>
            <a:r>
              <a:rPr lang="zh-CN" altLang="en-US" b="1" dirty="0" smtClean="0">
                <a:solidFill>
                  <a:srgbClr val="0070C0"/>
                </a:solidFill>
              </a:rPr>
              <a:t>比高而全南大学医院</a:t>
            </a:r>
            <a:endParaRPr lang="en-US" altLang="ko-KR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o-KR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统计</a:t>
            </a:r>
            <a:endParaRPr lang="en-US" altLang="ko-K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ko-KR" altLang="en-US" b="1" dirty="0" smtClean="0"/>
              <a:t>   患者数现况 </a:t>
            </a:r>
            <a:r>
              <a:rPr lang="en-US" altLang="ko-KR" b="1" dirty="0" smtClean="0"/>
              <a:t>: </a:t>
            </a:r>
            <a:r>
              <a:rPr lang="ko-KR" altLang="en-US" dirty="0" err="1" smtClean="0"/>
              <a:t>住院患者</a:t>
            </a:r>
            <a:r>
              <a:rPr lang="ko-KR" altLang="en-US" dirty="0" smtClean="0"/>
              <a:t> </a:t>
            </a:r>
            <a:r>
              <a:rPr lang="en-US" altLang="ko-KR" dirty="0" smtClean="0"/>
              <a:t>(26,934)</a:t>
            </a:r>
          </a:p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       </a:t>
            </a:r>
            <a:r>
              <a:rPr lang="en-US" altLang="ko-KR" b="1" dirty="0" smtClean="0"/>
              <a:t>(2014)</a:t>
            </a:r>
            <a:r>
              <a:rPr lang="en-US" altLang="ko-KR" b="1" dirty="0" smtClean="0">
                <a:solidFill>
                  <a:srgbClr val="0070C0"/>
                </a:solidFill>
              </a:rPr>
              <a:t>    </a:t>
            </a:r>
            <a:r>
              <a:rPr lang="ko-KR" altLang="en-US" dirty="0" smtClean="0"/>
              <a:t>门诊患者 </a:t>
            </a:r>
            <a:r>
              <a:rPr lang="en-US" altLang="ko-KR" dirty="0" smtClean="0"/>
              <a:t>(48,556)</a:t>
            </a:r>
          </a:p>
          <a:p>
            <a:pPr>
              <a:buNone/>
            </a:pPr>
            <a:r>
              <a:rPr lang="ko-KR" altLang="en-US" b="1" dirty="0" smtClean="0"/>
              <a:t>   </a:t>
            </a:r>
            <a:r>
              <a:rPr lang="ko-KR" altLang="en-US" b="1" dirty="0" err="1" smtClean="0"/>
              <a:t>床位数</a:t>
            </a:r>
            <a:r>
              <a:rPr lang="ko-KR" altLang="en-US" b="1" dirty="0" smtClean="0"/>
              <a:t> </a:t>
            </a:r>
            <a:r>
              <a:rPr lang="en-US" altLang="ko-KR" b="1" dirty="0" smtClean="0"/>
              <a:t>: </a:t>
            </a:r>
            <a:r>
              <a:rPr lang="en-US" altLang="ko-KR" dirty="0" smtClean="0"/>
              <a:t>216</a:t>
            </a:r>
          </a:p>
          <a:p>
            <a:pPr>
              <a:buNone/>
            </a:pPr>
            <a:r>
              <a:rPr lang="ko-KR" altLang="en-US" b="1" dirty="0" smtClean="0"/>
              <a:t>   人员现况 </a:t>
            </a:r>
            <a:r>
              <a:rPr lang="en-US" altLang="ko-KR" b="1" dirty="0" smtClean="0"/>
              <a:t>: </a:t>
            </a:r>
            <a:r>
              <a:rPr lang="ko-KR" altLang="en-US" dirty="0" err="1" smtClean="0"/>
              <a:t>医生</a:t>
            </a:r>
            <a:r>
              <a:rPr lang="ko-KR" altLang="en-US" dirty="0" smtClean="0"/>
              <a:t> </a:t>
            </a:r>
            <a:r>
              <a:rPr lang="zh-CN" altLang="en-US" dirty="0" smtClean="0"/>
              <a:t>兼职</a:t>
            </a:r>
            <a:r>
              <a:rPr lang="en-US" altLang="ko-KR" dirty="0" smtClean="0"/>
              <a:t>(5</a:t>
            </a:r>
            <a:r>
              <a:rPr lang="ko-KR" altLang="en-US" dirty="0" smtClean="0"/>
              <a:t>名</a:t>
            </a:r>
            <a:r>
              <a:rPr lang="en-US" altLang="ko-KR" dirty="0" smtClean="0"/>
              <a:t>)</a:t>
            </a:r>
          </a:p>
          <a:p>
            <a:pPr>
              <a:buNone/>
            </a:pPr>
            <a:r>
              <a:rPr lang="zh-CN" altLang="en-US" dirty="0" smtClean="0"/>
              <a:t>                        临床</a:t>
            </a:r>
            <a:r>
              <a:rPr lang="en-US" altLang="ko-KR" dirty="0" smtClean="0"/>
              <a:t>(10</a:t>
            </a:r>
            <a:r>
              <a:rPr lang="ko-KR" altLang="en-US" dirty="0" smtClean="0"/>
              <a:t>名</a:t>
            </a:r>
            <a:r>
              <a:rPr lang="en-US" altLang="ko-KR" dirty="0" smtClean="0"/>
              <a:t>)</a:t>
            </a:r>
          </a:p>
          <a:p>
            <a:pPr>
              <a:buNone/>
            </a:pPr>
            <a:r>
              <a:rPr lang="zh-CN" altLang="en-US" dirty="0" smtClean="0"/>
              <a:t>                        主治医生</a:t>
            </a:r>
            <a:r>
              <a:rPr lang="en-US" altLang="zh-CN" dirty="0" smtClean="0"/>
              <a:t>(3</a:t>
            </a:r>
            <a:r>
              <a:rPr lang="ko-KR" altLang="en-US" dirty="0" smtClean="0"/>
              <a:t>名</a:t>
            </a:r>
            <a:r>
              <a:rPr lang="en-US" altLang="ko-KR" dirty="0" smtClean="0"/>
              <a:t>)</a:t>
            </a:r>
          </a:p>
          <a:p>
            <a:pPr>
              <a:buNone/>
            </a:pPr>
            <a:r>
              <a:rPr lang="en-US" altLang="ko-KR" dirty="0" smtClean="0">
                <a:solidFill>
                  <a:srgbClr val="0070C0"/>
                </a:solidFill>
              </a:rPr>
              <a:t>                 </a:t>
            </a:r>
            <a:r>
              <a:rPr lang="ko-KR" altLang="en-US" dirty="0" smtClean="0"/>
              <a:t>护士 </a:t>
            </a:r>
            <a:r>
              <a:rPr lang="en-US" altLang="ko-KR" dirty="0" smtClean="0"/>
              <a:t>(77</a:t>
            </a:r>
            <a:r>
              <a:rPr lang="ko-KR" altLang="en-US" dirty="0" smtClean="0"/>
              <a:t>名</a:t>
            </a:r>
            <a:r>
              <a:rPr lang="en-US" altLang="ko-KR" dirty="0" smtClean="0"/>
              <a:t>)</a:t>
            </a:r>
          </a:p>
          <a:p>
            <a:pPr>
              <a:buNone/>
            </a:pPr>
            <a:r>
              <a:rPr lang="ko-KR" altLang="en-US" dirty="0" smtClean="0"/>
              <a:t>                 总人员 </a:t>
            </a:r>
            <a:r>
              <a:rPr lang="en-US" altLang="ko-KR" dirty="0" smtClean="0"/>
              <a:t>(135</a:t>
            </a:r>
            <a:r>
              <a:rPr lang="ko-KR" altLang="en-US" dirty="0" smtClean="0"/>
              <a:t>名</a:t>
            </a:r>
            <a:r>
              <a:rPr lang="en-US" altLang="ko-KR" dirty="0" smtClean="0"/>
              <a:t>)</a:t>
            </a:r>
            <a:endParaRPr lang="en-US" altLang="ko-KR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500173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3. </a:t>
            </a:r>
            <a:r>
              <a:rPr lang="zh-CN" altLang="en-US" b="1" dirty="0" smtClean="0">
                <a:solidFill>
                  <a:srgbClr val="0070C0"/>
                </a:solidFill>
              </a:rPr>
              <a:t>比高而全南大学医院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o-KR" altLang="en-US" b="1" dirty="0" smtClean="0">
                <a:solidFill>
                  <a:srgbClr val="FF0000"/>
                </a:solidFill>
              </a:rPr>
              <a:t>   科室导航 </a:t>
            </a:r>
            <a:r>
              <a:rPr lang="en-US" altLang="ko-KR" b="1" dirty="0" smtClean="0">
                <a:solidFill>
                  <a:srgbClr val="FF0000"/>
                </a:solidFill>
              </a:rPr>
              <a:t>(Departments)</a:t>
            </a:r>
          </a:p>
        </p:txBody>
      </p:sp>
      <p:pic>
        <p:nvPicPr>
          <p:cNvPr id="7170" name="Picture 2" descr="C:\Documents and Settings\Administrator\桌面\4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767533"/>
            <a:ext cx="8572560" cy="37333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500173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3. </a:t>
            </a:r>
            <a:r>
              <a:rPr lang="zh-CN" altLang="en-US" b="1" dirty="0" smtClean="0">
                <a:solidFill>
                  <a:srgbClr val="0070C0"/>
                </a:solidFill>
              </a:rPr>
              <a:t>比高而全南大学医院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ko-KR" altLang="en-US" b="1" dirty="0" smtClean="0">
                <a:solidFill>
                  <a:srgbClr val="FF0000"/>
                </a:solidFill>
              </a:rPr>
              <a:t>   科室导航 </a:t>
            </a:r>
            <a:r>
              <a:rPr lang="en-US" altLang="ko-KR" b="1" dirty="0" smtClean="0">
                <a:solidFill>
                  <a:srgbClr val="FF0000"/>
                </a:solidFill>
              </a:rPr>
              <a:t>(Departments)</a:t>
            </a:r>
          </a:p>
        </p:txBody>
      </p:sp>
      <p:pic>
        <p:nvPicPr>
          <p:cNvPr id="8195" name="Picture 3" descr="C:\Documents and Settings\Administrator\桌面\5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2928934"/>
            <a:ext cx="2928958" cy="34374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500173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3. </a:t>
            </a:r>
            <a:r>
              <a:rPr lang="zh-CN" altLang="en-US" b="1" dirty="0" smtClean="0">
                <a:solidFill>
                  <a:srgbClr val="0070C0"/>
                </a:solidFill>
              </a:rPr>
              <a:t>比高而全南大学医院</a:t>
            </a:r>
            <a:endParaRPr lang="en-US" altLang="ko-KR" b="1" dirty="0" smtClean="0">
              <a:solidFill>
                <a:srgbClr val="FF0000"/>
              </a:solidFill>
            </a:endParaRPr>
          </a:p>
        </p:txBody>
      </p:sp>
      <p:pic>
        <p:nvPicPr>
          <p:cNvPr id="9218" name="Picture 2" descr="G:\전남의대 발표자료\사진\빛고을\information des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214553"/>
            <a:ext cx="6500858" cy="43139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500173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3. </a:t>
            </a:r>
            <a:r>
              <a:rPr lang="zh-CN" altLang="en-US" b="1" dirty="0" smtClean="0">
                <a:solidFill>
                  <a:srgbClr val="0070C0"/>
                </a:solidFill>
              </a:rPr>
              <a:t>比高而全南大学医院</a:t>
            </a:r>
            <a:endParaRPr lang="en-US" altLang="ko-KR" b="1" dirty="0" smtClean="0">
              <a:solidFill>
                <a:srgbClr val="FF0000"/>
              </a:solidFill>
            </a:endParaRPr>
          </a:p>
        </p:txBody>
      </p:sp>
      <p:pic>
        <p:nvPicPr>
          <p:cNvPr id="10242" name="Picture 2" descr="G:\전남의대 발표자료\사진\빛고을\patient educat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5333" y="2214554"/>
            <a:ext cx="6531377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500173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3. </a:t>
            </a:r>
            <a:r>
              <a:rPr lang="zh-CN" altLang="en-US" b="1" dirty="0" smtClean="0">
                <a:solidFill>
                  <a:srgbClr val="0070C0"/>
                </a:solidFill>
              </a:rPr>
              <a:t>比高而全南大学医院</a:t>
            </a:r>
            <a:endParaRPr lang="en-US" altLang="ko-KR" b="1" dirty="0" smtClean="0">
              <a:solidFill>
                <a:srgbClr val="FF0000"/>
              </a:solidFill>
            </a:endParaRPr>
          </a:p>
        </p:txBody>
      </p:sp>
      <p:pic>
        <p:nvPicPr>
          <p:cNvPr id="11266" name="Picture 2" descr="G:\전남의대 발표자료\사진\빛고을\sickroo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194521"/>
            <a:ext cx="6715172" cy="44491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500173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3. </a:t>
            </a:r>
            <a:r>
              <a:rPr lang="zh-CN" altLang="en-US" b="1" dirty="0" smtClean="0">
                <a:solidFill>
                  <a:srgbClr val="0070C0"/>
                </a:solidFill>
              </a:rPr>
              <a:t>比高而全南大学医院</a:t>
            </a:r>
            <a:endParaRPr lang="en-US" altLang="ko-KR" b="1" dirty="0" smtClean="0">
              <a:solidFill>
                <a:srgbClr val="FF0000"/>
              </a:solidFill>
            </a:endParaRPr>
          </a:p>
        </p:txBody>
      </p:sp>
      <p:pic>
        <p:nvPicPr>
          <p:cNvPr id="12290" name="Picture 2" descr="G:\전남의대 발표자료\사진\빛고을\로비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3730" y="2214554"/>
            <a:ext cx="6572980" cy="43680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500173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3. </a:t>
            </a:r>
            <a:r>
              <a:rPr lang="zh-CN" altLang="en-US" b="1" dirty="0" smtClean="0">
                <a:solidFill>
                  <a:srgbClr val="0070C0"/>
                </a:solidFill>
              </a:rPr>
              <a:t>比高而全南大学医院</a:t>
            </a:r>
            <a:endParaRPr lang="en-US" altLang="ko-KR" b="1" dirty="0" smtClean="0">
              <a:solidFill>
                <a:srgbClr val="FF0000"/>
              </a:solidFill>
            </a:endParaRPr>
          </a:p>
        </p:txBody>
      </p:sp>
      <p:pic>
        <p:nvPicPr>
          <p:cNvPr id="13314" name="Picture 2" descr="G:\전남의대 발표자료\사진\빛고을\수술실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143116"/>
            <a:ext cx="6786610" cy="45063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428760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全南大学医院 </a:t>
            </a:r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altLang="ko-KR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Chonnam</a:t>
            </a:r>
            <a:r>
              <a:rPr lang="en-US" altLang="ko-K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National University Hospital, CNUH)</a:t>
            </a:r>
            <a:endParaRPr lang="ko-KR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457200" y="1500173"/>
            <a:ext cx="8229600" cy="47863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3. </a:t>
            </a:r>
            <a:r>
              <a:rPr lang="zh-CN" altLang="en-US" b="1" dirty="0" smtClean="0">
                <a:solidFill>
                  <a:srgbClr val="0070C0"/>
                </a:solidFill>
              </a:rPr>
              <a:t>比高而全南大学医院</a:t>
            </a:r>
            <a:endParaRPr lang="en-US" altLang="ko-KR" b="1" dirty="0" smtClean="0">
              <a:solidFill>
                <a:srgbClr val="FF0000"/>
              </a:solidFill>
            </a:endParaRPr>
          </a:p>
        </p:txBody>
      </p:sp>
      <p:pic>
        <p:nvPicPr>
          <p:cNvPr id="14338" name="Picture 2" descr="G:\전남의대 발표자료\사진\빛고을\입원병동병동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214553"/>
            <a:ext cx="6500858" cy="43063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6147" name="Picture 3" descr="E:\전남의대 발표자료\사진\전대병원\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314"/>
            <a:ext cx="9113366" cy="6429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500198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Medical Education System in Korea</a:t>
            </a:r>
            <a:b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o-KR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韩国医学教育系统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1406" y="1885952"/>
            <a:ext cx="8786874" cy="39719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dirty="0" smtClean="0"/>
              <a:t>   最后政府饶恕各个的医学系选教育制度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其本身的了。</a:t>
            </a:r>
            <a:endParaRPr lang="en-US" altLang="ko-KR" dirty="0" smtClean="0"/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r>
              <a:rPr lang="en-US" altLang="ko-KR" dirty="0" smtClean="0"/>
              <a:t>   Finally, the government allowed each medical school to choose its own education system.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171" name="Picture 3" descr="E:\전남의대 발표자료\사진\전대병원\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9081"/>
            <a:ext cx="9144000" cy="64751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8194" name="Picture 2" descr="E:\전남의대 발표자료\사진\전대병원\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8228"/>
            <a:ext cx="9144000" cy="64554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9218" name="Picture 2" descr="E:\전남의대 발표자료\사진\전대병원\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605"/>
            <a:ext cx="9144000" cy="64385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10242" name="Picture 2" descr="E:\전남의대 발표자료\사진\전대병원\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6693"/>
            <a:ext cx="9144000" cy="64554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11266" name="Picture 2" descr="E:\전남의대 발표자료\사진\전대병원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6693"/>
            <a:ext cx="9144000" cy="644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12290" name="Picture 2" descr="E:\전남의대 발표자료\사진\전대병원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6218"/>
            <a:ext cx="9144000" cy="64402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13314" name="Picture 2" descr="E:\전남의대 발표자료\사진\전대병원\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6693"/>
            <a:ext cx="9144000" cy="64662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14338" name="Picture 2" descr="E:\전남의대 발표자료\사진\전대병원\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6693"/>
            <a:ext cx="9144000" cy="64662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15362" name="Picture 2" descr="E:\전남의대 발표자료\사진\전대병원\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6218"/>
            <a:ext cx="9167365" cy="64674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16386" name="Picture 2" descr="E:\전남의대 발표자료\사진\전대병원\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6693"/>
            <a:ext cx="9144000" cy="64662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500198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Medical Education System in Korea</a:t>
            </a:r>
            <a:br>
              <a:rPr lang="en-US" altLang="ko-K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o-KR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韩国医学教育系统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-142908" y="1857364"/>
            <a:ext cx="9072594" cy="4714908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en-US" dirty="0" smtClean="0"/>
              <a:t>   </a:t>
            </a:r>
            <a:r>
              <a:rPr lang="zh-CN" altLang="en-US" sz="4000" dirty="0" smtClean="0"/>
              <a:t>在韩国的</a:t>
            </a:r>
            <a:r>
              <a:rPr lang="en-US" altLang="zh-CN" sz="4000" dirty="0" smtClean="0"/>
              <a:t>41</a:t>
            </a:r>
            <a:r>
              <a:rPr lang="zh-CN" altLang="en-US" sz="4000" dirty="0" smtClean="0"/>
              <a:t>医学系之间，他们的我</a:t>
            </a:r>
            <a:r>
              <a:rPr lang="en-US" altLang="zh-CN" sz="4000" dirty="0" smtClean="0"/>
              <a:t>36</a:t>
            </a:r>
            <a:r>
              <a:rPr lang="zh-CN" altLang="en-US" sz="4000" dirty="0" smtClean="0"/>
              <a:t>个人决定对第一次的教育制度</a:t>
            </a:r>
            <a:r>
              <a:rPr lang="en-US" altLang="zh-CN" sz="4000" dirty="0" smtClean="0"/>
              <a:t>(2+4)</a:t>
            </a:r>
            <a:r>
              <a:rPr lang="zh-CN" altLang="en-US" sz="4000" dirty="0" smtClean="0"/>
              <a:t>从</a:t>
            </a:r>
            <a:r>
              <a:rPr lang="en-US" altLang="zh-CN" sz="4000" dirty="0" smtClean="0"/>
              <a:t>2015</a:t>
            </a:r>
            <a:r>
              <a:rPr lang="zh-CN" altLang="en-US" sz="4000" dirty="0" smtClean="0"/>
              <a:t>年起渐渐回家了。</a:t>
            </a:r>
            <a:br>
              <a:rPr lang="zh-CN" altLang="en-US" sz="4000" dirty="0" smtClean="0"/>
            </a:br>
            <a:r>
              <a:rPr lang="en-US" altLang="zh-CN" sz="4000" dirty="0" smtClean="0"/>
              <a:t>(</a:t>
            </a:r>
            <a:r>
              <a:rPr lang="zh-CN" altLang="en-US" sz="4000" dirty="0" smtClean="0"/>
              <a:t>包括全南国立大学</a:t>
            </a:r>
            <a:r>
              <a:rPr lang="en-US" altLang="zh-CN" sz="4000" dirty="0" smtClean="0"/>
              <a:t>)</a:t>
            </a:r>
            <a:br>
              <a:rPr lang="en-US" altLang="zh-CN" sz="4000" dirty="0" smtClean="0"/>
            </a:b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zh-CN" altLang="en-US" sz="4000" dirty="0" smtClean="0"/>
              <a:t>剩下</a:t>
            </a:r>
            <a:r>
              <a:rPr lang="en-US" altLang="zh-CN" sz="4000" dirty="0" smtClean="0"/>
              <a:t>(</a:t>
            </a:r>
            <a:r>
              <a:rPr lang="zh-CN" altLang="en-US" sz="4000" dirty="0" smtClean="0"/>
              <a:t>五个医学系</a:t>
            </a:r>
            <a:r>
              <a:rPr lang="en-US" altLang="zh-CN" sz="4000" dirty="0" smtClean="0"/>
              <a:t>)</a:t>
            </a:r>
            <a:r>
              <a:rPr lang="zh-CN" altLang="en-US" sz="4000" dirty="0" smtClean="0"/>
              <a:t>选了新的教育制度。</a:t>
            </a:r>
            <a:r>
              <a:rPr lang="en-US" altLang="zh-CN" sz="4000" dirty="0" smtClean="0"/>
              <a:t>(4+4)</a:t>
            </a:r>
            <a:endParaRPr lang="en-US" altLang="ko-KR" dirty="0" smtClean="0"/>
          </a:p>
          <a:p>
            <a:pPr>
              <a:buNone/>
            </a:pPr>
            <a:r>
              <a:rPr lang="en-US" altLang="ko-KR" dirty="0" smtClean="0"/>
              <a:t>   </a:t>
            </a:r>
          </a:p>
          <a:p>
            <a:pPr>
              <a:buNone/>
            </a:pPr>
            <a:r>
              <a:rPr lang="en-US" altLang="ko-KR" dirty="0" smtClean="0"/>
              <a:t>   Among 41 medical schools in Korea, 36 of them decided to return back to the original education system (2+4) gradually from 2015.</a:t>
            </a:r>
          </a:p>
          <a:p>
            <a:pPr>
              <a:buNone/>
            </a:pPr>
            <a:r>
              <a:rPr lang="en-US" altLang="ko-KR" dirty="0" smtClean="0"/>
              <a:t>   (</a:t>
            </a:r>
            <a:r>
              <a:rPr lang="en-US" altLang="ko-KR" dirty="0" err="1" smtClean="0"/>
              <a:t>Chonnam</a:t>
            </a:r>
            <a:r>
              <a:rPr lang="en-US" altLang="ko-KR" dirty="0" smtClean="0"/>
              <a:t> national university included)</a:t>
            </a:r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r>
              <a:rPr lang="en-US" altLang="ko-KR" dirty="0" smtClean="0"/>
              <a:t>   The rest, 5 medical schools, chose the new education system. (4+4)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26626" name="Picture 2" descr="E:\전남의대 발표자료\사진\전대병원\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606"/>
            <a:ext cx="9144000" cy="64599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17410" name="Picture 2" descr="E:\전남의대 발표자료\사진\전대병원\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6693"/>
            <a:ext cx="9144000" cy="64554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18434" name="Picture 2" descr="E:\전남의대 발표자료\사진\전대병원\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6693"/>
            <a:ext cx="9144000" cy="64554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19458" name="Picture 2" descr="E:\전남의대 발표자료\사진\전대병원\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6218"/>
            <a:ext cx="9144000" cy="64402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20482" name="Picture 2" descr="E:\전남의대 발표자료\사진\전대병원\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6693"/>
            <a:ext cx="9144000" cy="64554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21506" name="Picture 2" descr="E:\전남의대 발표자료\사진\전대병원\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9081"/>
            <a:ext cx="9144000" cy="64536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27650" name="Picture 2" descr="E:\전남의대 발표자료\사진\전대병원\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44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22530" name="Picture 2" descr="E:\전남의대 발표자료\사진\전대병원\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6693"/>
            <a:ext cx="9144000" cy="644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23554" name="Picture 2" descr="E:\전남의대 발표자료\사진\전대병원\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6693"/>
            <a:ext cx="9144000" cy="64554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24578" name="Picture 2" descr="E:\전남의대 발표자료\사진\전대병원\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9081"/>
            <a:ext cx="9144000" cy="6475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  <a:effectLst/>
      </a:spPr>
      <a:bodyPr wrap="none" rtlCol="0">
        <a:spAutoFit/>
      </a:bodyPr>
      <a:lstStyle>
        <a:defPPr>
          <a:defRPr sz="9600" b="1" spc="50" dirty="0" smtClean="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rgbClr val="FF0000"/>
            </a:solidFill>
            <a:effectLst>
              <a:outerShdw blurRad="63500" dist="38100" dir="19380000" algn="tl" rotWithShape="0">
                <a:prstClr val="black">
                  <a:alpha val="61000"/>
                </a:prstClr>
              </a:outerShdw>
            </a:effectLst>
            <a:latin typeface="바탕체" pitchFamily="17" charset="-127"/>
            <a:ea typeface="A005안상수체 " pitchFamily="2" charset="-127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2428</TotalTime>
  <Words>2337</Words>
  <Application>Microsoft Office PowerPoint</Application>
  <PresentationFormat>全屏显示(4:3)</PresentationFormat>
  <Paragraphs>544</Paragraphs>
  <Slides>118</Slides>
  <Notes>14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118</vt:i4>
      </vt:variant>
    </vt:vector>
  </HeadingPairs>
  <TitlesOfParts>
    <vt:vector size="120" baseType="lpstr">
      <vt:lpstr>Office 테마</vt:lpstr>
      <vt:lpstr>1_Office 테마</vt:lpstr>
      <vt:lpstr>韩国医学教育系统  The Medical Education System in Korea     全南大学医科大学与医院  Chonnam National University Medical School &amp; Hospital     (CNUMS)         (CNUH)</vt:lpstr>
      <vt:lpstr>Medical Education System in Korea  韩国医学教育系统</vt:lpstr>
      <vt:lpstr>Medical Education System in Korea  韩国医学教育系统</vt:lpstr>
      <vt:lpstr>Medical Education System in Korea  韩国医学教育系统</vt:lpstr>
      <vt:lpstr>Medical Education System in Korea  韩国医学教育系统</vt:lpstr>
      <vt:lpstr>Medical Education System in Korea  韩国医学教育系统</vt:lpstr>
      <vt:lpstr>Medical Education System in Korea  韩国医学教育系统</vt:lpstr>
      <vt:lpstr>Medical Education System in Korea  韩国医学教育系统</vt:lpstr>
      <vt:lpstr>Medical Education System in Korea  韩国医学教育系统</vt:lpstr>
      <vt:lpstr>Medical Education System in Korea  韩国医学教育系统</vt:lpstr>
      <vt:lpstr>Medical Education System in Korea  韩国医学教育系统</vt:lpstr>
      <vt:lpstr>Medical Education System in Korea  韩国医学教育系统</vt:lpstr>
      <vt:lpstr>Medical Education System in Korea  韩国医学教育系统</vt:lpstr>
      <vt:lpstr>Medical Education System in Korea  韩国医学教育系统</vt:lpstr>
      <vt:lpstr>Medical Education System in Korea 韩国医学教育系统</vt:lpstr>
      <vt:lpstr>全南大学医科大学</vt:lpstr>
      <vt:lpstr>幻灯片 17</vt:lpstr>
      <vt:lpstr>全南大学医科大学 (Chonnam National University Medical School, CNUMS)</vt:lpstr>
      <vt:lpstr>全南大学医科大学  (Chonnam National University Medical School, CNUMS)</vt:lpstr>
      <vt:lpstr>全南大学医科大学  (Chonnam National University Medical School, CNUMS)</vt:lpstr>
      <vt:lpstr>幻灯片 21</vt:lpstr>
      <vt:lpstr>全南大学医科大学  (Chonnam National University Medical School, CNUMS)</vt:lpstr>
      <vt:lpstr>全南大学医科大学  (Chonnam National University Medical School, CNUMS)</vt:lpstr>
      <vt:lpstr>全南大学医科大学  (Chonnam National University Medical School, CNUMS)</vt:lpstr>
      <vt:lpstr>全南大学医科大学  (Chonnam National University Medical School, CNUMS)</vt:lpstr>
      <vt:lpstr>全南大学医科大学  (Chonnam National University Medical School, CNUMS)</vt:lpstr>
      <vt:lpstr>全南大学医科大学  (Chonnam National University Medical School, CNUMS)</vt:lpstr>
      <vt:lpstr>全南大学医科大学  (Chonnam National University Medical School, CNUMS)</vt:lpstr>
      <vt:lpstr>全南大学医科大学  (Chonnam National University Medical School, CNUMS)</vt:lpstr>
      <vt:lpstr>全南大学医科大学  (Chonnam National University Medical School, CNUMS)</vt:lpstr>
      <vt:lpstr>全南大学医院 (Chonnam National University Hospital, CNUH)</vt:lpstr>
      <vt:lpstr>全南大学医院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全南大学医院  (Chonnam National University Hospital, CNUH)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故鄕 押海島 (Aphaedo)</vt:lpstr>
      <vt:lpstr>幻灯片 102</vt:lpstr>
      <vt:lpstr>幻灯片 103</vt:lpstr>
      <vt:lpstr>幻灯片 104</vt:lpstr>
      <vt:lpstr>幻灯片 105</vt:lpstr>
      <vt:lpstr>故鄕 押海島 (Aphaedo)</vt:lpstr>
      <vt:lpstr>咱家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家族</vt:lpstr>
      <vt:lpstr>幻灯片 117</vt:lpstr>
      <vt:lpstr>幻灯片 118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fruitfly</dc:creator>
  <cp:lastModifiedBy>User</cp:lastModifiedBy>
  <cp:revision>319</cp:revision>
  <dcterms:created xsi:type="dcterms:W3CDTF">2016-01-16T17:19:56Z</dcterms:created>
  <dcterms:modified xsi:type="dcterms:W3CDTF">2016-01-20T06:47:31Z</dcterms:modified>
</cp:coreProperties>
</file>