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7" r:id="rId3"/>
    <p:sldId id="257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68" r:id="rId12"/>
    <p:sldId id="266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9629" autoAdjust="0"/>
  </p:normalViewPr>
  <p:slideViewPr>
    <p:cSldViewPr showGuides="1">
      <p:cViewPr varScale="1">
        <p:scale>
          <a:sx n="110" d="100"/>
          <a:sy n="110" d="100"/>
        </p:scale>
        <p:origin x="-154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AE012-E099-4060-B6CF-AA34D39B8D93}" type="datetimeFigureOut">
              <a:rPr lang="zh-CN" altLang="en-US" smtClean="0"/>
              <a:pPr/>
              <a:t>2016/1/20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464FA1-9FCF-4156-B283-6EE500B615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64FA1-9FCF-4156-B283-6EE500B6155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464FA1-9FCF-4156-B283-6EE500B6155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DD3B9-13C2-4ED3-83D2-C20898737882}" type="datetimeFigureOut">
              <a:rPr lang="zh-CN" altLang="en-US" smtClean="0"/>
              <a:pPr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ED3DD-A366-4FBA-8817-CC63C789D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DD3B9-13C2-4ED3-83D2-C20898737882}" type="datetimeFigureOut">
              <a:rPr lang="zh-CN" altLang="en-US" smtClean="0"/>
              <a:pPr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ED3DD-A366-4FBA-8817-CC63C789D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DD3B9-13C2-4ED3-83D2-C20898737882}" type="datetimeFigureOut">
              <a:rPr lang="zh-CN" altLang="en-US" smtClean="0"/>
              <a:pPr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ED3DD-A366-4FBA-8817-CC63C789D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DD3B9-13C2-4ED3-83D2-C20898737882}" type="datetimeFigureOut">
              <a:rPr lang="zh-CN" altLang="en-US" smtClean="0"/>
              <a:pPr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ED3DD-A366-4FBA-8817-CC63C789D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DD3B9-13C2-4ED3-83D2-C20898737882}" type="datetimeFigureOut">
              <a:rPr lang="zh-CN" altLang="en-US" smtClean="0"/>
              <a:pPr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ED3DD-A366-4FBA-8817-CC63C789D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DD3B9-13C2-4ED3-83D2-C20898737882}" type="datetimeFigureOut">
              <a:rPr lang="zh-CN" altLang="en-US" smtClean="0"/>
              <a:pPr/>
              <a:t>2016/1/20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ED3DD-A366-4FBA-8817-CC63C789D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DD3B9-13C2-4ED3-83D2-C20898737882}" type="datetimeFigureOut">
              <a:rPr lang="zh-CN" altLang="en-US" smtClean="0"/>
              <a:pPr/>
              <a:t>2016/1/20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ED3DD-A366-4FBA-8817-CC63C789D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DD3B9-13C2-4ED3-83D2-C20898737882}" type="datetimeFigureOut">
              <a:rPr lang="zh-CN" altLang="en-US" smtClean="0"/>
              <a:pPr/>
              <a:t>2016/1/20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ED3DD-A366-4FBA-8817-CC63C789D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DD3B9-13C2-4ED3-83D2-C20898737882}" type="datetimeFigureOut">
              <a:rPr lang="zh-CN" altLang="en-US" smtClean="0"/>
              <a:pPr/>
              <a:t>2016/1/20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ED3DD-A366-4FBA-8817-CC63C789D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DD3B9-13C2-4ED3-83D2-C20898737882}" type="datetimeFigureOut">
              <a:rPr lang="zh-CN" altLang="en-US" smtClean="0"/>
              <a:pPr/>
              <a:t>2016/1/20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ED3DD-A366-4FBA-8817-CC63C789D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DD3B9-13C2-4ED3-83D2-C20898737882}" type="datetimeFigureOut">
              <a:rPr lang="zh-CN" altLang="en-US" smtClean="0"/>
              <a:pPr/>
              <a:t>2016/1/20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ED3DD-A366-4FBA-8817-CC63C789D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DD3B9-13C2-4ED3-83D2-C20898737882}" type="datetimeFigureOut">
              <a:rPr lang="zh-CN" altLang="en-US" smtClean="0"/>
              <a:pPr/>
              <a:t>2016/1/20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ED3DD-A366-4FBA-8817-CC63C789D3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2400" cy="3312367"/>
          </a:xfrm>
        </p:spPr>
        <p:txBody>
          <a:bodyPr>
            <a:noAutofit/>
          </a:bodyPr>
          <a:lstStyle/>
          <a:p>
            <a:r>
              <a:rPr lang="en-US" altLang="zh-CN" sz="5400" b="1" dirty="0" smtClean="0"/>
              <a:t>Introduction of Master &amp; </a:t>
            </a:r>
            <a:r>
              <a:rPr lang="en-US" altLang="zh-CN" sz="5400" b="1" dirty="0" err="1" smtClean="0"/>
              <a:t>Ph.D</a:t>
            </a:r>
            <a:r>
              <a:rPr lang="en-US" altLang="zh-CN" sz="5400" b="1" dirty="0" smtClean="0"/>
              <a:t> degree program in </a:t>
            </a:r>
            <a:r>
              <a:rPr lang="en-US" altLang="zh-CN" sz="5400" b="1" dirty="0" err="1" smtClean="0"/>
              <a:t>Chonnam</a:t>
            </a:r>
            <a:r>
              <a:rPr lang="en-US" altLang="zh-CN" sz="5400" b="1" dirty="0" smtClean="0"/>
              <a:t> National University</a:t>
            </a:r>
            <a:endParaRPr lang="zh-CN" altLang="en-US" dirty="0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752600"/>
          </a:xfrm>
        </p:spPr>
        <p:txBody>
          <a:bodyPr anchor="ctr">
            <a:normAutofit/>
          </a:bodyPr>
          <a:lstStyle/>
          <a:p>
            <a:r>
              <a:rPr lang="zh-CN" altLang="en-US" sz="4400" b="1" dirty="0" smtClean="0">
                <a:solidFill>
                  <a:schemeClr val="tx1"/>
                </a:solidFill>
              </a:rPr>
              <a:t>韩国全南大学留学项目</a:t>
            </a:r>
            <a:endParaRPr lang="zh-CN" altLang="en-US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Credit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学分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4552"/>
          </a:xfrm>
        </p:spPr>
        <p:txBody>
          <a:bodyPr>
            <a:noAutofit/>
          </a:bodyPr>
          <a:lstStyle/>
          <a:p>
            <a:pPr marL="266700" indent="-266700"/>
            <a:r>
              <a:rPr lang="en-US" altLang="ko-KR" sz="2400" dirty="0" smtClean="0"/>
              <a:t>Master course: 24 credit hours; Ph. D. course: </a:t>
            </a:r>
            <a:r>
              <a:rPr lang="en-US" altLang="ko-KR" sz="2400" dirty="0" smtClean="0"/>
              <a:t>36 credit hours; </a:t>
            </a:r>
            <a:r>
              <a:rPr lang="en-US" altLang="ko-KR" sz="2400" dirty="0" smtClean="0"/>
              <a:t>Integrated course: </a:t>
            </a:r>
            <a:r>
              <a:rPr lang="en-US" altLang="ko-KR" sz="2400" dirty="0" smtClean="0"/>
              <a:t>60 credit hours</a:t>
            </a:r>
            <a:endParaRPr lang="en-US" altLang="ko-KR" sz="2400" dirty="0" smtClean="0"/>
          </a:p>
          <a:p>
            <a:pPr marL="266700" indent="-266700"/>
            <a:r>
              <a:rPr lang="en-US" altLang="ko-KR" sz="2400" dirty="0" smtClean="0"/>
              <a:t>Can get 9 scores every semester</a:t>
            </a:r>
          </a:p>
          <a:p>
            <a:pPr marL="266700" indent="-266700"/>
            <a:r>
              <a:rPr lang="en-US" altLang="zh-CN" sz="2400" dirty="0" smtClean="0"/>
              <a:t>GPA </a:t>
            </a:r>
            <a:r>
              <a:rPr lang="en-US" altLang="zh-CN" sz="2400" dirty="0" smtClean="0"/>
              <a:t>4.0 or above in the previous semester </a:t>
            </a:r>
            <a:r>
              <a:rPr lang="en-US" altLang="zh-CN" sz="2400" dirty="0" smtClean="0"/>
              <a:t>– can have additional 3 </a:t>
            </a:r>
            <a:r>
              <a:rPr lang="en-US" altLang="ko-KR" sz="2400" dirty="0" smtClean="0"/>
              <a:t>credit hours </a:t>
            </a:r>
            <a:endParaRPr lang="en-US" altLang="ko-KR" sz="24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285852" y="3714752"/>
          <a:ext cx="6096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Level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Score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800" dirty="0" smtClean="0"/>
                        <a:t>Grade point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A+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zh-CN" dirty="0" smtClean="0"/>
                        <a:t>95 - 100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4.5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A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90~94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4.0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B+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85~89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3.5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B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80~84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3.0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C+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75~79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2.5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70~74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2.0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D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Below 69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</a:t>
                      </a:r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Services from CNUMS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757494"/>
          </a:xfrm>
        </p:spPr>
        <p:txBody>
          <a:bodyPr>
            <a:normAutofit/>
          </a:bodyPr>
          <a:lstStyle/>
          <a:p>
            <a:pPr marL="266700" indent="-266700">
              <a:tabLst>
                <a:tab pos="266700" algn="l"/>
              </a:tabLst>
            </a:pPr>
            <a:r>
              <a:rPr lang="en-US" sz="2800" dirty="0" smtClean="0"/>
              <a:t>Boss: research funding </a:t>
            </a:r>
            <a:r>
              <a:rPr lang="en-US" altLang="zh-CN" sz="2800" dirty="0" smtClean="0"/>
              <a:t>– living costs</a:t>
            </a:r>
          </a:p>
          <a:p>
            <a:pPr marL="266700" indent="-266700">
              <a:tabLst>
                <a:tab pos="266700" algn="l"/>
              </a:tabLst>
            </a:pPr>
            <a:r>
              <a:rPr lang="en-US" altLang="zh-CN" sz="2800" dirty="0" smtClean="0"/>
              <a:t>Apply scholarships</a:t>
            </a:r>
          </a:p>
          <a:p>
            <a:pPr marL="266700" indent="-266700" latinLnBrk="1">
              <a:tabLst>
                <a:tab pos="266700" algn="l"/>
              </a:tabLst>
            </a:pPr>
            <a:r>
              <a:rPr lang="en-US" sz="2800" dirty="0" smtClean="0"/>
              <a:t>Dormitory – apartment (3~4 students)</a:t>
            </a:r>
          </a:p>
          <a:p>
            <a:pPr marL="266700" indent="-266700" latinLnBrk="1">
              <a:tabLst>
                <a:tab pos="266700" algn="l"/>
              </a:tabLst>
            </a:pPr>
            <a:r>
              <a:rPr lang="en-US" altLang="zh-CN" sz="2800" dirty="0" smtClean="0"/>
              <a:t>No vacation </a:t>
            </a:r>
          </a:p>
          <a:p>
            <a:pPr marL="266700" indent="-266700" latinLnBrk="1">
              <a:tabLst>
                <a:tab pos="266700" algn="l"/>
              </a:tabLst>
            </a:pPr>
            <a:r>
              <a:rPr lang="en-US" altLang="zh-CN" sz="2800" dirty="0" smtClean="0"/>
              <a:t>Main task: Do research in lab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3347"/>
            <a:ext cx="9264230" cy="613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DSC007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82387" cy="2643182"/>
          </a:xfrm>
          <a:prstGeom prst="rect">
            <a:avLst/>
          </a:prstGeom>
          <a:noFill/>
        </p:spPr>
      </p:pic>
      <p:pic>
        <p:nvPicPr>
          <p:cNvPr id="3075" name="Picture 3" descr="E:\DSC007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57802"/>
            <a:ext cx="2000264" cy="1500198"/>
          </a:xfrm>
          <a:prstGeom prst="rect">
            <a:avLst/>
          </a:prstGeom>
          <a:noFill/>
        </p:spPr>
      </p:pic>
      <p:pic>
        <p:nvPicPr>
          <p:cNvPr id="3076" name="Picture 4" descr="E:\DSC0079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643182"/>
            <a:ext cx="2000232" cy="2666976"/>
          </a:xfrm>
          <a:prstGeom prst="rect">
            <a:avLst/>
          </a:prstGeom>
          <a:noFill/>
        </p:spPr>
      </p:pic>
      <p:pic>
        <p:nvPicPr>
          <p:cNvPr id="3077" name="Picture 5" descr="E:\DSC0079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2643182"/>
            <a:ext cx="2089561" cy="2786082"/>
          </a:xfrm>
          <a:prstGeom prst="rect">
            <a:avLst/>
          </a:prstGeom>
          <a:noFill/>
        </p:spPr>
      </p:pic>
      <p:pic>
        <p:nvPicPr>
          <p:cNvPr id="3078" name="Picture 6" descr="E:\DSC0079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28794" y="2643182"/>
            <a:ext cx="3048021" cy="2286016"/>
          </a:xfrm>
          <a:prstGeom prst="rect">
            <a:avLst/>
          </a:prstGeom>
          <a:noFill/>
        </p:spPr>
      </p:pic>
      <p:pic>
        <p:nvPicPr>
          <p:cNvPr id="3079" name="Picture 7" descr="E:\DSC0079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72330" y="2643182"/>
            <a:ext cx="2089562" cy="2786082"/>
          </a:xfrm>
          <a:prstGeom prst="rect">
            <a:avLst/>
          </a:prstGeom>
          <a:noFill/>
        </p:spPr>
      </p:pic>
      <p:pic>
        <p:nvPicPr>
          <p:cNvPr id="3080" name="Picture 8" descr="E:\DSC0079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00232" y="0"/>
            <a:ext cx="1982387" cy="2643182"/>
          </a:xfrm>
          <a:prstGeom prst="rect">
            <a:avLst/>
          </a:prstGeom>
          <a:noFill/>
        </p:spPr>
      </p:pic>
      <p:pic>
        <p:nvPicPr>
          <p:cNvPr id="3081" name="Picture 9" descr="E:\DSC00796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000497" y="0"/>
            <a:ext cx="3524242" cy="2643182"/>
          </a:xfrm>
          <a:prstGeom prst="rect">
            <a:avLst/>
          </a:prstGeom>
          <a:noFill/>
        </p:spPr>
      </p:pic>
      <p:pic>
        <p:nvPicPr>
          <p:cNvPr id="3084" name="Picture 12" descr="E:\DSC0003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000233" y="4929174"/>
            <a:ext cx="2571768" cy="1928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DSC002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4571999" cy="3429000"/>
          </a:xfrm>
          <a:prstGeom prst="rect">
            <a:avLst/>
          </a:prstGeom>
          <a:noFill/>
        </p:spPr>
      </p:pic>
      <p:pic>
        <p:nvPicPr>
          <p:cNvPr id="4099" name="Picture 3" descr="E:\DSC002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</p:spPr>
      </p:pic>
      <p:pic>
        <p:nvPicPr>
          <p:cNvPr id="4100" name="Picture 4" descr="E:\DSC001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</p:spPr>
      </p:pic>
      <p:pic>
        <p:nvPicPr>
          <p:cNvPr id="4101" name="Picture 5" descr="E:\꿩\IMG_168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429000"/>
            <a:ext cx="4572260" cy="3428999"/>
          </a:xfrm>
          <a:prstGeom prst="rect">
            <a:avLst/>
          </a:prstGeom>
          <a:noFill/>
        </p:spPr>
      </p:pic>
      <p:pic>
        <p:nvPicPr>
          <p:cNvPr id="4102" name="Picture 6" descr="E:\꿩\IMG_1694.JPG"/>
          <p:cNvPicPr>
            <a:picLocks noChangeAspect="1" noChangeArrowheads="1"/>
          </p:cNvPicPr>
          <p:nvPr/>
        </p:nvPicPr>
        <p:blipFill>
          <a:blip r:embed="rId6" cstate="print"/>
          <a:srcRect l="9329" t="14927" r="8578"/>
          <a:stretch>
            <a:fillRect/>
          </a:stretch>
        </p:blipFill>
        <p:spPr bwMode="auto">
          <a:xfrm>
            <a:off x="3000364" y="2000240"/>
            <a:ext cx="3143272" cy="24428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DSC002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4572000" cy="3429000"/>
          </a:xfrm>
          <a:prstGeom prst="rect">
            <a:avLst/>
          </a:prstGeom>
          <a:noFill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 descr="E:\꿩\IMG_00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1" y="3429001"/>
            <a:ext cx="2571986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2071678"/>
            <a:ext cx="535785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i="1" dirty="0" smtClean="0"/>
              <a:t>The End</a:t>
            </a:r>
            <a:r>
              <a:rPr lang="zh-CN" altLang="en-US" sz="6000" i="1" dirty="0" smtClean="0"/>
              <a:t>！</a:t>
            </a:r>
            <a:endParaRPr lang="en-US" altLang="zh-CN" sz="6000" i="1" dirty="0" smtClean="0"/>
          </a:p>
          <a:p>
            <a:pPr algn="ctr"/>
            <a:r>
              <a:rPr lang="en-US" altLang="zh-CN" sz="6000" i="1" dirty="0" smtClean="0"/>
              <a:t>Thanks</a:t>
            </a:r>
            <a:r>
              <a:rPr lang="zh-CN" altLang="en-US" sz="6000" i="1" dirty="0" smtClean="0"/>
              <a:t>！</a:t>
            </a:r>
            <a:endParaRPr lang="zh-CN" altLang="en-US" sz="6000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286" t="8929" r="11283" b="21617"/>
          <a:stretch>
            <a:fillRect/>
          </a:stretch>
        </p:blipFill>
        <p:spPr bwMode="auto">
          <a:xfrm>
            <a:off x="0" y="642918"/>
            <a:ext cx="928694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3646" y="714356"/>
            <a:ext cx="2900354" cy="185738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en-US" altLang="zh-CN" b="1" dirty="0"/>
              <a:t>Graduate Admissions Guide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0"/>
            <a:ext cx="612795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174336"/>
            <a:ext cx="6012160" cy="3683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7311" y="285728"/>
            <a:ext cx="6329378" cy="65403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r>
              <a:rPr lang="en-US" altLang="zh-CN" b="1" dirty="0"/>
              <a:t>Eligibility</a:t>
            </a:r>
            <a:endParaRPr lang="zh-CN" alt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808" y="1196752"/>
            <a:ext cx="8028384" cy="3501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797152"/>
            <a:ext cx="7920880" cy="1949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7377" y="214290"/>
            <a:ext cx="5329246" cy="65403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/>
          <a:p>
            <a:r>
              <a:rPr lang="en-US" altLang="zh-CN" b="1" dirty="0" smtClean="0"/>
              <a:t>Language ability</a:t>
            </a:r>
            <a:endParaRPr lang="zh-CN" altLang="en-US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9171449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2132856"/>
            <a:ext cx="4211960" cy="334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0" y="5322134"/>
            <a:ext cx="9144000" cy="1491242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100" b="1" dirty="0"/>
              <a:t>※ </a:t>
            </a:r>
            <a:r>
              <a:rPr lang="zh-CN" altLang="en-US" sz="2100" b="1" dirty="0"/>
              <a:t>原则上无语言能力限制要求，但根据学科的不同会有相应的基本语言要求。</a:t>
            </a:r>
            <a:endParaRPr lang="en-US" altLang="zh-CN" sz="2100" b="1" dirty="0" smtClean="0"/>
          </a:p>
          <a:p>
            <a:pPr>
              <a:lnSpc>
                <a:spcPct val="110000"/>
              </a:lnSpc>
            </a:pPr>
            <a:r>
              <a:rPr lang="en-US" altLang="zh-CN" sz="2100" b="1" dirty="0" smtClean="0"/>
              <a:t>※ </a:t>
            </a:r>
            <a:r>
              <a:rPr lang="en-US" altLang="zh-CN" sz="2100" b="1" dirty="0"/>
              <a:t>S-TOPIK 3,4,5</a:t>
            </a:r>
            <a:r>
              <a:rPr lang="zh-CN" altLang="en-US" sz="2100" b="1" dirty="0"/>
              <a:t>级和全南大学语言研修院韩国语正规课程</a:t>
            </a:r>
            <a:r>
              <a:rPr lang="en-US" altLang="zh-CN" sz="2100" b="1" dirty="0"/>
              <a:t>3</a:t>
            </a:r>
            <a:r>
              <a:rPr lang="zh-CN" altLang="en-US" sz="2100" b="1" dirty="0"/>
              <a:t>级</a:t>
            </a:r>
            <a:r>
              <a:rPr lang="en-US" altLang="zh-CN" sz="2100" b="1" dirty="0"/>
              <a:t>,4</a:t>
            </a:r>
            <a:r>
              <a:rPr lang="zh-CN" altLang="en-US" sz="2100" b="1" dirty="0"/>
              <a:t>级</a:t>
            </a:r>
            <a:r>
              <a:rPr lang="en-US" altLang="zh-CN" sz="2100" b="1" dirty="0"/>
              <a:t>,5</a:t>
            </a:r>
            <a:r>
              <a:rPr lang="zh-CN" altLang="en-US" sz="2100" b="1" dirty="0"/>
              <a:t>级的结业证效力相同。</a:t>
            </a:r>
            <a:r>
              <a:rPr lang="en-US" altLang="zh-CN" sz="2100" b="1" dirty="0"/>
              <a:t>(</a:t>
            </a:r>
            <a:r>
              <a:rPr lang="zh-CN" altLang="en-US" sz="2100" b="1" dirty="0"/>
              <a:t>除外国语国文系，请参考下面招生单位国语国文系的要求）</a:t>
            </a:r>
          </a:p>
          <a:p>
            <a:pPr>
              <a:lnSpc>
                <a:spcPct val="110000"/>
              </a:lnSpc>
            </a:pPr>
            <a:r>
              <a:rPr lang="en-US" altLang="zh-CN" sz="2100" b="1" dirty="0"/>
              <a:t>※ </a:t>
            </a:r>
            <a:r>
              <a:rPr lang="zh-CN" altLang="en-US" sz="2100" b="1" dirty="0"/>
              <a:t>政府邀请奖学生中，</a:t>
            </a:r>
            <a:r>
              <a:rPr lang="en-US" altLang="zh-CN" sz="2100" b="1" dirty="0"/>
              <a:t>S-TOPIK3</a:t>
            </a:r>
            <a:r>
              <a:rPr lang="zh-CN" altLang="en-US" sz="2100" b="1" dirty="0"/>
              <a:t>级持有者可免除语言要求条件。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2492896"/>
            <a:ext cx="9144000" cy="2677656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100" dirty="0"/>
              <a:t>※ </a:t>
            </a:r>
            <a:r>
              <a:rPr lang="en-US" altLang="zh-CN" sz="2100" b="1" dirty="0"/>
              <a:t>No certificate for language skills are required, but applicants for some </a:t>
            </a:r>
            <a:r>
              <a:rPr lang="en-US" altLang="zh-CN" sz="2100" b="1" dirty="0" smtClean="0"/>
              <a:t>departments </a:t>
            </a:r>
            <a:r>
              <a:rPr lang="en-US" altLang="zh-CN" sz="2100" b="1" dirty="0"/>
              <a:t>are required to have certain </a:t>
            </a:r>
            <a:r>
              <a:rPr lang="en-US" altLang="zh-CN" sz="2100" b="1" dirty="0" smtClean="0"/>
              <a:t>level of </a:t>
            </a:r>
            <a:r>
              <a:rPr lang="en-US" altLang="zh-CN" sz="2100" b="1" dirty="0"/>
              <a:t>language skills as specified below</a:t>
            </a:r>
            <a:r>
              <a:rPr lang="en-US" altLang="zh-CN" sz="2100" b="1" dirty="0" smtClean="0"/>
              <a:t>.</a:t>
            </a:r>
          </a:p>
          <a:p>
            <a:r>
              <a:rPr lang="en-US" altLang="zh-CN" sz="2100" dirty="0" smtClean="0"/>
              <a:t>※ </a:t>
            </a:r>
            <a:r>
              <a:rPr lang="en-US" altLang="zh-CN" sz="2100" b="1" dirty="0"/>
              <a:t>Certificate of Completion of Korean Language Course level 3,4 and 5 can replace S-TOPIK level 3,4 and 5</a:t>
            </a:r>
            <a:r>
              <a:rPr lang="en-US" altLang="zh-CN" sz="2100" b="1" dirty="0" smtClean="0"/>
              <a:t>. (</a:t>
            </a:r>
            <a:r>
              <a:rPr lang="en-US" altLang="zh-CN" sz="2100" b="1" dirty="0"/>
              <a:t>Only Certificate from Language Center of CNU could be accepted, Korean Language and Literature excepted) </a:t>
            </a:r>
            <a:endParaRPr lang="en-US" altLang="zh-CN" sz="2100" b="1" dirty="0" smtClean="0"/>
          </a:p>
          <a:p>
            <a:r>
              <a:rPr lang="en-US" altLang="zh-CN" sz="2100" b="1" dirty="0" smtClean="0"/>
              <a:t>※ </a:t>
            </a:r>
            <a:r>
              <a:rPr lang="en-US" altLang="zh-CN" sz="2100" b="1" dirty="0"/>
              <a:t>Korean Government Scholarship (KGSP) students with S‐TOPIK Level 3 are exempted from language proficiency test.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Departments, Majors, Courses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altLang="zh-CN" sz="4000" dirty="0" smtClean="0"/>
              <a:t>Divisions:</a:t>
            </a:r>
          </a:p>
          <a:p>
            <a:pPr marL="274638" indent="-274638">
              <a:buSzPct val="50000"/>
              <a:buFont typeface="Wingdings" pitchFamily="2" charset="2"/>
              <a:buChar char="p"/>
            </a:pPr>
            <a:r>
              <a:rPr lang="en-US" altLang="zh-CN" dirty="0" smtClean="0"/>
              <a:t>Humanities &amp; Social Sciences</a:t>
            </a:r>
            <a:r>
              <a:rPr lang="zh-CN" altLang="en-US" dirty="0" smtClean="0"/>
              <a:t>（人文社会）</a:t>
            </a:r>
            <a:endParaRPr lang="en-US" altLang="zh-CN" dirty="0" smtClean="0"/>
          </a:p>
          <a:p>
            <a:pPr marL="274638" indent="-274638">
              <a:buSzPct val="50000"/>
              <a:buFont typeface="Wingdings" pitchFamily="2" charset="2"/>
              <a:buChar char="p"/>
            </a:pPr>
            <a:r>
              <a:rPr lang="en-US" altLang="zh-CN" dirty="0" smtClean="0"/>
              <a:t>Natural Sciences</a:t>
            </a:r>
            <a:r>
              <a:rPr lang="zh-CN" altLang="en-US" dirty="0" smtClean="0"/>
              <a:t>（自然科学）</a:t>
            </a:r>
            <a:endParaRPr lang="en-US" altLang="zh-CN" dirty="0" smtClean="0"/>
          </a:p>
          <a:p>
            <a:pPr marL="274638" indent="-274638">
              <a:buSzPct val="50000"/>
              <a:buFont typeface="Wingdings" pitchFamily="2" charset="2"/>
              <a:buChar char="p"/>
            </a:pPr>
            <a:r>
              <a:rPr lang="en-US" altLang="zh-CN" dirty="0" smtClean="0"/>
              <a:t>Engineering</a:t>
            </a:r>
            <a:r>
              <a:rPr lang="zh-CN" altLang="en-US" dirty="0" smtClean="0"/>
              <a:t>（工学）</a:t>
            </a:r>
            <a:endParaRPr lang="en-US" altLang="zh-CN" dirty="0" smtClean="0"/>
          </a:p>
          <a:p>
            <a:pPr marL="274638" indent="-274638">
              <a:buSzPct val="50000"/>
              <a:buFont typeface="Wingdings" pitchFamily="2" charset="2"/>
              <a:buChar char="p"/>
            </a:pPr>
            <a:r>
              <a:rPr lang="en-US" altLang="zh-CN" dirty="0" smtClean="0"/>
              <a:t>Arts</a:t>
            </a:r>
            <a:r>
              <a:rPr lang="zh-CN" altLang="en-US" dirty="0" smtClean="0"/>
              <a:t>（艺术）</a:t>
            </a:r>
            <a:endParaRPr lang="en-US" altLang="zh-CN" dirty="0" smtClean="0"/>
          </a:p>
          <a:p>
            <a:pPr marL="274638" indent="-274638">
              <a:buSzPct val="50000"/>
              <a:buFont typeface="Wingdings" pitchFamily="2" charset="2"/>
              <a:buChar char="p"/>
            </a:pPr>
            <a:r>
              <a:rPr lang="en-US" altLang="zh-CN" dirty="0" smtClean="0">
                <a:solidFill>
                  <a:srgbClr val="0000FF"/>
                </a:solidFill>
              </a:rPr>
              <a:t>Medical Science</a:t>
            </a:r>
            <a:r>
              <a:rPr lang="zh-CN" altLang="en-US" dirty="0" smtClean="0">
                <a:solidFill>
                  <a:srgbClr val="0000FF"/>
                </a:solidFill>
              </a:rPr>
              <a:t>（口腔医学、医学）</a:t>
            </a:r>
            <a:endParaRPr lang="en-US" altLang="zh-CN" dirty="0" smtClean="0">
              <a:solidFill>
                <a:srgbClr val="0000FF"/>
              </a:solidFill>
            </a:endParaRPr>
          </a:p>
          <a:p>
            <a:pPr marL="274638" indent="-274638">
              <a:buSzPct val="50000"/>
              <a:buFont typeface="Wingdings" pitchFamily="2" charset="2"/>
              <a:buChar char="p"/>
            </a:pPr>
            <a:r>
              <a:rPr lang="en-US" altLang="zh-CN" dirty="0" smtClean="0">
                <a:solidFill>
                  <a:srgbClr val="0000FF"/>
                </a:solidFill>
              </a:rPr>
              <a:t>Inter-Disciplinary programs</a:t>
            </a:r>
            <a:r>
              <a:rPr lang="zh-CN" altLang="en-US" dirty="0" smtClean="0">
                <a:solidFill>
                  <a:srgbClr val="0000FF"/>
                </a:solidFill>
              </a:rPr>
              <a:t>（协同课程）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US" altLang="zh-CN" b="1" dirty="0" smtClean="0"/>
              <a:t>Departments, Majors, Courses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340768"/>
            <a:ext cx="8578171" cy="555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 b="26363"/>
          <a:stretch>
            <a:fillRect/>
          </a:stretch>
        </p:blipFill>
        <p:spPr bwMode="auto">
          <a:xfrm>
            <a:off x="323527" y="1844824"/>
            <a:ext cx="8567731" cy="4680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23528" y="479715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协同课程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763688" y="6165304"/>
            <a:ext cx="1944216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763688" y="1916832"/>
            <a:ext cx="3960440" cy="504056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1763688" y="2492896"/>
            <a:ext cx="3960440" cy="360040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763688" y="3212976"/>
            <a:ext cx="3960440" cy="504056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 b="31633"/>
          <a:stretch>
            <a:fillRect/>
          </a:stretch>
        </p:blipFill>
        <p:spPr bwMode="auto">
          <a:xfrm>
            <a:off x="7812360" y="1412776"/>
            <a:ext cx="1008112" cy="21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929322" y="1071546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2 years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858148" y="1071546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4 years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6858016" y="105940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3 years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Tuitions </a:t>
            </a:r>
            <a:r>
              <a:rPr lang="zh-CN" altLang="en-US" b="1" dirty="0" smtClean="0"/>
              <a:t>学费</a:t>
            </a:r>
            <a:endParaRPr lang="zh-CN" altLang="en-US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 r="74412"/>
          <a:stretch>
            <a:fillRect/>
          </a:stretch>
        </p:blipFill>
        <p:spPr bwMode="auto">
          <a:xfrm>
            <a:off x="2093216" y="1916832"/>
            <a:ext cx="312928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1171" y="980728"/>
            <a:ext cx="2582829" cy="367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 l="29433" r="54817"/>
          <a:stretch>
            <a:fillRect/>
          </a:stretch>
        </p:blipFill>
        <p:spPr bwMode="auto">
          <a:xfrm>
            <a:off x="5189560" y="1916832"/>
            <a:ext cx="1926130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/>
          <a:srcRect l="58501" r="33845"/>
          <a:stretch>
            <a:fillRect/>
          </a:stretch>
        </p:blipFill>
        <p:spPr bwMode="auto">
          <a:xfrm>
            <a:off x="7092280" y="1916832"/>
            <a:ext cx="93610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/>
          <a:srcRect l="83807" r="9127"/>
          <a:stretch>
            <a:fillRect/>
          </a:stretch>
        </p:blipFill>
        <p:spPr bwMode="auto">
          <a:xfrm>
            <a:off x="8028384" y="1916832"/>
            <a:ext cx="864096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/>
          <a:srcRect l="12422" t="8621" r="9938" b="3448"/>
          <a:stretch>
            <a:fillRect/>
          </a:stretch>
        </p:blipFill>
        <p:spPr bwMode="auto">
          <a:xfrm>
            <a:off x="344276" y="1916832"/>
            <a:ext cx="180020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直接连接符 11"/>
          <p:cNvCxnSpPr/>
          <p:nvPr/>
        </p:nvCxnSpPr>
        <p:spPr>
          <a:xfrm>
            <a:off x="7092280" y="1988840"/>
            <a:ext cx="0" cy="3600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028384" y="1988840"/>
            <a:ext cx="0" cy="3600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892480" y="1988840"/>
            <a:ext cx="0" cy="3600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1542855"/>
            <a:ext cx="1008112" cy="373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1498365"/>
            <a:ext cx="936104" cy="397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828067"/>
            <a:ext cx="9144000" cy="769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4139952" y="5726442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≈</a:t>
            </a:r>
            <a:r>
              <a:rPr lang="en-US" altLang="zh-CN" sz="2400" b="1" dirty="0" smtClean="0"/>
              <a:t>60 USD$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Scholarships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001419"/>
          </a:xfrm>
        </p:spPr>
        <p:txBody>
          <a:bodyPr>
            <a:normAutofit fontScale="92500" lnSpcReduction="10000"/>
          </a:bodyPr>
          <a:lstStyle/>
          <a:p>
            <a:pPr marL="363538" indent="-363538">
              <a:buAutoNum type="alphaUcPeriod"/>
            </a:pPr>
            <a:r>
              <a:rPr lang="en-US" altLang="zh-CN" sz="3000" b="1" dirty="0" smtClean="0">
                <a:solidFill>
                  <a:srgbClr val="0000FF"/>
                </a:solidFill>
              </a:rPr>
              <a:t>Academic </a:t>
            </a:r>
            <a:r>
              <a:rPr lang="en-US" altLang="zh-CN" sz="3000" b="1" dirty="0">
                <a:solidFill>
                  <a:srgbClr val="0000FF"/>
                </a:solidFill>
              </a:rPr>
              <a:t>Performance </a:t>
            </a:r>
            <a:r>
              <a:rPr lang="en-US" altLang="zh-CN" sz="3000" b="1" dirty="0" smtClean="0">
                <a:solidFill>
                  <a:srgbClr val="0000FF"/>
                </a:solidFill>
              </a:rPr>
              <a:t>Scholarship </a:t>
            </a:r>
            <a:r>
              <a:rPr lang="en-US" altLang="zh-CN" sz="3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成绩优秀奖学金</a:t>
            </a:r>
            <a:r>
              <a:rPr lang="en-US" altLang="zh-CN" sz="3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</a:p>
          <a:p>
            <a:pPr marL="536575" indent="-274638"/>
            <a:r>
              <a:rPr lang="en-US" altLang="zh-CN" sz="2600" dirty="0"/>
              <a:t>Benefit: Admission Fee and Partial Tuition Waiver for the first </a:t>
            </a:r>
            <a:r>
              <a:rPr lang="en-US" altLang="zh-CN" sz="2600" dirty="0" smtClean="0"/>
              <a:t>semester </a:t>
            </a:r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部</a:t>
            </a:r>
            <a:r>
              <a:rPr lang="zh-CN" altLang="en-US" sz="2600" dirty="0">
                <a:latin typeface="楷体" pitchFamily="49" charset="-122"/>
                <a:ea typeface="楷体" pitchFamily="49" charset="-122"/>
              </a:rPr>
              <a:t>分减免入学第</a:t>
            </a:r>
            <a:r>
              <a:rPr lang="en-US" altLang="zh-CN" sz="2600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600" dirty="0">
                <a:latin typeface="楷体" pitchFamily="49" charset="-122"/>
                <a:ea typeface="楷体" pitchFamily="49" charset="-122"/>
              </a:rPr>
              <a:t>学期入学金及授课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费</a:t>
            </a:r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)</a:t>
            </a:r>
          </a:p>
          <a:p>
            <a:pPr marL="363538" indent="-363538">
              <a:buNone/>
            </a:pPr>
            <a:r>
              <a:rPr lang="en-US" altLang="zh-CN" sz="3000" b="1" dirty="0">
                <a:solidFill>
                  <a:srgbClr val="0000FF"/>
                </a:solidFill>
              </a:rPr>
              <a:t>B. Global Plus </a:t>
            </a:r>
            <a:r>
              <a:rPr lang="en-US" altLang="zh-CN" sz="3000" b="1" dirty="0" smtClean="0">
                <a:solidFill>
                  <a:srgbClr val="0000FF"/>
                </a:solidFill>
              </a:rPr>
              <a:t>Scholarship </a:t>
            </a:r>
            <a:r>
              <a:rPr lang="en-US" altLang="zh-CN" sz="3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国际化附加奖学金</a:t>
            </a:r>
            <a:r>
              <a:rPr lang="en-US" altLang="zh-CN" sz="3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</a:p>
          <a:p>
            <a:pPr marL="536575" indent="-274638"/>
            <a:r>
              <a:rPr lang="en-US" altLang="zh-CN" sz="2600" dirty="0"/>
              <a:t>Benefits: Full scholarship (total tuition) for 4 </a:t>
            </a:r>
            <a:r>
              <a:rPr lang="en-US" altLang="zh-CN" sz="2600" dirty="0" smtClean="0"/>
              <a:t>semesters (</a:t>
            </a:r>
            <a:r>
              <a:rPr lang="en-US" altLang="zh-CN" sz="2600" dirty="0"/>
              <a:t>Conditions of Keeping the Scholarship: GPA 4.0 or above in the previous semester</a:t>
            </a:r>
            <a:r>
              <a:rPr lang="en-US" altLang="zh-CN" sz="2600" dirty="0" smtClean="0"/>
              <a:t>)</a:t>
            </a:r>
          </a:p>
          <a:p>
            <a:pPr marL="536575" indent="-274638"/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减</a:t>
            </a:r>
            <a:r>
              <a:rPr lang="zh-CN" altLang="en-US" sz="2600" dirty="0">
                <a:latin typeface="楷体" pitchFamily="49" charset="-122"/>
                <a:ea typeface="楷体" pitchFamily="49" charset="-122"/>
              </a:rPr>
              <a:t>免在读期间</a:t>
            </a:r>
            <a:r>
              <a:rPr lang="en-US" altLang="zh-CN" sz="2600" dirty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z="2600" dirty="0">
                <a:latin typeface="楷体" pitchFamily="49" charset="-122"/>
                <a:ea typeface="楷体" pitchFamily="49" charset="-122"/>
              </a:rPr>
              <a:t>个学期全额学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费</a:t>
            </a:r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600" dirty="0">
                <a:latin typeface="楷体" pitchFamily="49" charset="-122"/>
                <a:ea typeface="楷体" pitchFamily="49" charset="-122"/>
              </a:rPr>
              <a:t>维持条件：上一学期成绩在</a:t>
            </a:r>
            <a:r>
              <a:rPr lang="en-US" altLang="zh-CN" sz="2600" dirty="0">
                <a:latin typeface="楷体" pitchFamily="49" charset="-122"/>
                <a:ea typeface="楷体" pitchFamily="49" charset="-122"/>
              </a:rPr>
              <a:t>4.0</a:t>
            </a:r>
            <a:r>
              <a:rPr lang="zh-CN" altLang="en-US" sz="2600" dirty="0">
                <a:latin typeface="楷体" pitchFamily="49" charset="-122"/>
                <a:ea typeface="楷体" pitchFamily="49" charset="-122"/>
              </a:rPr>
              <a:t>以上</a:t>
            </a:r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)</a:t>
            </a:r>
          </a:p>
          <a:p>
            <a:pPr marL="363538" indent="-363538">
              <a:buNone/>
            </a:pPr>
            <a:r>
              <a:rPr lang="en-US" altLang="zh-CN" sz="3000" b="1" dirty="0" smtClean="0">
                <a:solidFill>
                  <a:srgbClr val="0000FF"/>
                </a:solidFill>
              </a:rPr>
              <a:t>C. Global Scholarship </a:t>
            </a:r>
            <a:r>
              <a:rPr lang="en-US" altLang="zh-CN" sz="3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3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国际化奖学金</a:t>
            </a:r>
            <a:r>
              <a:rPr lang="en-US" altLang="zh-CN" sz="30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</a:p>
          <a:p>
            <a:pPr marL="536575" indent="-274638"/>
            <a:r>
              <a:rPr lang="en-US" altLang="zh-CN" sz="2600" dirty="0" smtClean="0"/>
              <a:t>Benefits: Full scholarship (total tuition) for the first semester</a:t>
            </a:r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 (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入学第</a:t>
            </a:r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600" dirty="0" smtClean="0">
                <a:latin typeface="楷体" pitchFamily="49" charset="-122"/>
                <a:ea typeface="楷体" pitchFamily="49" charset="-122"/>
              </a:rPr>
              <a:t>学期全额学费</a:t>
            </a:r>
            <a:r>
              <a:rPr lang="en-US" altLang="zh-CN" sz="2600" dirty="0" smtClean="0"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600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478</Words>
  <Application>Microsoft Office PowerPoint</Application>
  <PresentationFormat>全屏显示(4:3)</PresentationFormat>
  <Paragraphs>72</Paragraphs>
  <Slides>16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Introduction of Master &amp; Ph.D degree program in Chonnam National University</vt:lpstr>
      <vt:lpstr>幻灯片 2</vt:lpstr>
      <vt:lpstr>Graduate Admissions Guide</vt:lpstr>
      <vt:lpstr>Eligibility</vt:lpstr>
      <vt:lpstr>Language ability</vt:lpstr>
      <vt:lpstr>Departments, Majors, Courses</vt:lpstr>
      <vt:lpstr>Departments, Majors, Courses</vt:lpstr>
      <vt:lpstr>Tuitions 学费</vt:lpstr>
      <vt:lpstr>Scholarships</vt:lpstr>
      <vt:lpstr>Credit 学分</vt:lpstr>
      <vt:lpstr>Services from CNUMS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of Master &amp; Ph.D degree program in Chonnam National University</dc:title>
  <dc:creator>hp</dc:creator>
  <cp:lastModifiedBy>lilihua</cp:lastModifiedBy>
  <cp:revision>29</cp:revision>
  <dcterms:created xsi:type="dcterms:W3CDTF">2016-01-20T02:17:42Z</dcterms:created>
  <dcterms:modified xsi:type="dcterms:W3CDTF">2016-01-20T09:10:07Z</dcterms:modified>
</cp:coreProperties>
</file>